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4.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Helvetica Neue"/>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Helvetica Neue"/>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Helvetica Neue"/>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Helvetica Neue"/>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Helvetica Neue"/>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Helvetica Neue"/>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Helvetica Neue"/>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Helvetica Neue"/>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b="def" i="def"/>
      <a:tcStyle>
        <a:tcBdr/>
        <a:fill>
          <a:solidFill>
            <a:srgbClr val="E6EA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b="def" i="def"/>
      <a:tcStyle>
        <a:tcBdr/>
        <a:fill>
          <a:solidFill>
            <a:srgbClr val="F8F4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b="def" i="def"/>
      <a:tcStyle>
        <a:tcBdr/>
        <a:fill>
          <a:solidFill>
            <a:srgbClr val="EBE8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FFFFFF"/>
        </a:fontRef>
        <a:srgbClr val="FFFFFF"/>
      </a:tcTxStyle>
      <a:tcStyle>
        <a:tcBdr>
          <a:left>
            <a:ln w="12700" cap="flat">
              <a:noFill/>
              <a:miter lim="400000"/>
            </a:ln>
          </a:left>
          <a:right>
            <a:ln w="12700" cap="flat">
              <a:noFill/>
              <a:miter lim="400000"/>
            </a:ln>
          </a:right>
          <a:top>
            <a:ln w="50800" cap="flat">
              <a:solidFill>
                <a:srgbClr val="FFFFFF"/>
              </a:solidFill>
              <a:prstDash val="solid"/>
              <a:round/>
            </a:ln>
          </a:top>
          <a:bottom>
            <a:ln w="25400" cap="flat">
              <a:solidFill>
                <a:srgbClr val="FFFFFF"/>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round/>
            </a:ln>
          </a:top>
          <a:bottom>
            <a:ln w="25400" cap="flat">
              <a:solidFill>
                <a:srgbClr val="FFFFFF"/>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61" name="Shape 261"/>
          <p:cNvSpPr/>
          <p:nvPr>
            <p:ph type="sldImg"/>
          </p:nvPr>
        </p:nvSpPr>
        <p:spPr>
          <a:xfrm>
            <a:off x="1143000" y="685800"/>
            <a:ext cx="4572000" cy="3429000"/>
          </a:xfrm>
          <a:prstGeom prst="rect">
            <a:avLst/>
          </a:prstGeom>
        </p:spPr>
        <p:txBody>
          <a:bodyPr/>
          <a:lstStyle/>
          <a:p>
            <a:pPr/>
          </a:p>
        </p:txBody>
      </p:sp>
      <p:sp>
        <p:nvSpPr>
          <p:cNvPr id="262" name="Shape 26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Shape 336"/>
          <p:cNvSpPr/>
          <p:nvPr>
            <p:ph type="sldImg"/>
          </p:nvPr>
        </p:nvSpPr>
        <p:spPr>
          <a:prstGeom prst="rect">
            <a:avLst/>
          </a:prstGeom>
        </p:spPr>
        <p:txBody>
          <a:bodyPr/>
          <a:lstStyle/>
          <a:p>
            <a:pPr/>
          </a:p>
        </p:txBody>
      </p:sp>
      <p:sp>
        <p:nvSpPr>
          <p:cNvPr id="337" name="Shape 337"/>
          <p:cNvSpPr/>
          <p:nvPr>
            <p:ph type="body" sz="quarter" idx="1"/>
          </p:nvPr>
        </p:nvSpPr>
        <p:spPr>
          <a:prstGeom prst="rect">
            <a:avLst/>
          </a:prstGeom>
        </p:spPr>
        <p:txBody>
          <a:bodyPr/>
          <a:lstStyle>
            <a:lvl1pPr>
              <a:lnSpc>
                <a:spcPct val="100000"/>
              </a:lnSpc>
              <a:defRPr sz="1200">
                <a:latin typeface="+mj-lt"/>
                <a:ea typeface="+mj-ea"/>
                <a:cs typeface="+mj-cs"/>
                <a:sym typeface="Helvetica"/>
              </a:defRPr>
            </a:lvl1pPr>
          </a:lstStyle>
          <a:p>
            <a:pPr/>
            <a:r>
              <a:t>GOAL is to keep your RAS filter open to to the info you want to enter your PFC. The difference is being (reflective) IN CONTROL OF  or CONTROLLED BY outside influences (reactive). You can strengthen your ability to choose the way your brain senses things around you by FOCUSING, PRACTICING SELF-OBSERVATION, AND RECOGNIZING HOW YOUR EFFORT INFLUENCES YOUR ABILITY TO REACH YOUR GOALS. If you make the decision to review and practice what you learn, you grow the parts of your brain that make your memories permanent.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Shape 440"/>
          <p:cNvSpPr/>
          <p:nvPr>
            <p:ph type="sldImg"/>
          </p:nvPr>
        </p:nvSpPr>
        <p:spPr>
          <a:prstGeom prst="rect">
            <a:avLst/>
          </a:prstGeom>
        </p:spPr>
        <p:txBody>
          <a:bodyPr/>
          <a:lstStyle/>
          <a:p>
            <a:pPr/>
          </a:p>
        </p:txBody>
      </p:sp>
      <p:sp>
        <p:nvSpPr>
          <p:cNvPr id="441" name="Shape 441"/>
          <p:cNvSpPr/>
          <p:nvPr>
            <p:ph type="body" sz="quarter" idx="1"/>
          </p:nvPr>
        </p:nvSpPr>
        <p:spPr>
          <a:prstGeom prst="rect">
            <a:avLst/>
          </a:prstGeom>
        </p:spPr>
        <p:txBody>
          <a:bodyPr/>
          <a:lstStyle>
            <a:lvl1pPr>
              <a:lnSpc>
                <a:spcPct val="100000"/>
              </a:lnSpc>
              <a:defRPr sz="1200">
                <a:latin typeface="+mj-lt"/>
                <a:ea typeface="+mj-ea"/>
                <a:cs typeface="+mj-cs"/>
                <a:sym typeface="Helvetica"/>
              </a:defRPr>
            </a:lvl1pPr>
          </a:lstStyle>
          <a:p>
            <a:pPr/>
            <a:r>
              <a:t>Demo accordion foldable with reading strip/jot on folds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Shape 341"/>
          <p:cNvSpPr/>
          <p:nvPr>
            <p:ph type="sldImg"/>
          </p:nvPr>
        </p:nvSpPr>
        <p:spPr>
          <a:prstGeom prst="rect">
            <a:avLst/>
          </a:prstGeom>
        </p:spPr>
        <p:txBody>
          <a:bodyPr/>
          <a:lstStyle/>
          <a:p>
            <a:pPr/>
          </a:p>
        </p:txBody>
      </p:sp>
      <p:sp>
        <p:nvSpPr>
          <p:cNvPr id="342" name="Shape 342"/>
          <p:cNvSpPr/>
          <p:nvPr>
            <p:ph type="body" sz="quarter" idx="1"/>
          </p:nvPr>
        </p:nvSpPr>
        <p:spPr>
          <a:prstGeom prst="rect">
            <a:avLst/>
          </a:prstGeom>
        </p:spPr>
        <p:txBody>
          <a:bodyPr/>
          <a:lstStyle>
            <a:lvl1pPr>
              <a:lnSpc>
                <a:spcPct val="100000"/>
              </a:lnSpc>
              <a:defRPr sz="1200">
                <a:latin typeface="+mj-lt"/>
                <a:ea typeface="+mj-ea"/>
                <a:cs typeface="+mj-cs"/>
                <a:sym typeface="Helvetica"/>
              </a:defRPr>
            </a:lvl1pPr>
          </a:lstStyle>
          <a:p>
            <a:pPr/>
            <a:r>
              <a:t>GOAL is to keep your RAS filter open to the info you want to enter your PFC. The difference is being (reflective) IN CONTROL OF  or CONTROLLED BY outside influences (reactive). You can strengthen your ability to choose the way your brain senses things around you by FOCUSING, PRACTICING SELF-OBSERVATION, AND RECOGNIZING HOW YOUR EFFORT INFLUENCES YOUR ABILITY TO REACH YOUR GOALS. If you make the decision to review and practice what you learn, you grow the parts of your brain that make your memories permanent.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Shape 360"/>
          <p:cNvSpPr/>
          <p:nvPr>
            <p:ph type="sldImg"/>
          </p:nvPr>
        </p:nvSpPr>
        <p:spPr>
          <a:prstGeom prst="rect">
            <a:avLst/>
          </a:prstGeom>
        </p:spPr>
        <p:txBody>
          <a:bodyPr/>
          <a:lstStyle/>
          <a:p>
            <a:pPr/>
          </a:p>
        </p:txBody>
      </p:sp>
      <p:sp>
        <p:nvSpPr>
          <p:cNvPr id="361" name="Shape 361"/>
          <p:cNvSpPr/>
          <p:nvPr>
            <p:ph type="body" sz="quarter" idx="1"/>
          </p:nvPr>
        </p:nvSpPr>
        <p:spPr>
          <a:prstGeom prst="rect">
            <a:avLst/>
          </a:prstGeom>
        </p:spPr>
        <p:txBody>
          <a:bodyPr/>
          <a:lstStyle>
            <a:lvl1pPr>
              <a:lnSpc>
                <a:spcPct val="100000"/>
              </a:lnSpc>
              <a:defRPr sz="1200">
                <a:latin typeface="+mj-lt"/>
                <a:ea typeface="+mj-ea"/>
                <a:cs typeface="+mj-cs"/>
                <a:sym typeface="Helvetica"/>
              </a:defRPr>
            </a:lvl1pPr>
          </a:lstStyle>
          <a:p>
            <a:pPr/>
            <a:r>
              <a:t>GOAL is to keep your RAS filter open to to the info you want to enter your PFC. The difference is being (reflective) IN CONTROL OF  or CONTROLLED BY outside influences (reactive). You can strengthen your ability to choose the way your brain senses things around you by FOCUSING, PRACTICING SELF-OBSERVATION, AND RECOGNIZING HOW YOUR EFFORT INFLUENCES YOUR ABILITY TO REACH YOUR GOALS. If you make the decision to review and practice what you learn, you grow the parts of your brain that make your memories permanent.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 name="Shape 383"/>
          <p:cNvSpPr/>
          <p:nvPr>
            <p:ph type="sldImg"/>
          </p:nvPr>
        </p:nvSpPr>
        <p:spPr>
          <a:prstGeom prst="rect">
            <a:avLst/>
          </a:prstGeom>
        </p:spPr>
        <p:txBody>
          <a:bodyPr/>
          <a:lstStyle/>
          <a:p>
            <a:pPr/>
          </a:p>
        </p:txBody>
      </p:sp>
      <p:sp>
        <p:nvSpPr>
          <p:cNvPr id="384" name="Shape 384"/>
          <p:cNvSpPr/>
          <p:nvPr>
            <p:ph type="body" sz="quarter" idx="1"/>
          </p:nvPr>
        </p:nvSpPr>
        <p:spPr>
          <a:prstGeom prst="rect">
            <a:avLst/>
          </a:prstGeom>
        </p:spPr>
        <p:txBody>
          <a:bodyPr/>
          <a:lstStyle>
            <a:lvl1pPr>
              <a:lnSpc>
                <a:spcPct val="100000"/>
              </a:lnSpc>
              <a:defRPr sz="1200">
                <a:latin typeface="+mj-lt"/>
                <a:ea typeface="+mj-ea"/>
                <a:cs typeface="+mj-cs"/>
                <a:sym typeface="Helvetica"/>
              </a:defRPr>
            </a:lvl1pPr>
          </a:lstStyle>
          <a:p>
            <a:pPr/>
            <a:r>
              <a:t>GOAL is to keep your RAS filter open to to the info you want to enter your PFC. The difference is being (reflective) IN CONTROL OF  or CONTROLLED BY outside influences (reactive). You can strengthen your ability to choose the way your brain senses things around you by FOCUSING, PRACTICING SELF-OBSERVATION, AND RECOGNIZING HOW YOUR EFFORT INFLUENCES YOUR ABILITY TO REACH YOUR GOALS. If you make the decision to review and practice what you learn, you grow the parts of your brain that make your memories permanent.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3" name="Shape 393"/>
          <p:cNvSpPr/>
          <p:nvPr>
            <p:ph type="sldImg"/>
          </p:nvPr>
        </p:nvSpPr>
        <p:spPr>
          <a:prstGeom prst="rect">
            <a:avLst/>
          </a:prstGeom>
        </p:spPr>
        <p:txBody>
          <a:bodyPr/>
          <a:lstStyle/>
          <a:p>
            <a:pPr/>
          </a:p>
        </p:txBody>
      </p:sp>
      <p:sp>
        <p:nvSpPr>
          <p:cNvPr id="394" name="Shape 394"/>
          <p:cNvSpPr/>
          <p:nvPr>
            <p:ph type="body" sz="quarter" idx="1"/>
          </p:nvPr>
        </p:nvSpPr>
        <p:spPr>
          <a:prstGeom prst="rect">
            <a:avLst/>
          </a:prstGeom>
        </p:spPr>
        <p:txBody>
          <a:bodyPr/>
          <a:lstStyle/>
          <a:p>
            <a:pPr>
              <a:lnSpc>
                <a:spcPct val="100000"/>
              </a:lnSpc>
              <a:defRPr sz="1400">
                <a:latin typeface="+mj-lt"/>
                <a:ea typeface="+mj-ea"/>
                <a:cs typeface="+mj-cs"/>
                <a:sym typeface="Helvetica"/>
              </a:defRPr>
            </a:pPr>
            <a:r>
              <a:t>Never beat yourself up or tell yourself you’re not smart or can’t do something or anything like that!! Your brain will believe that!!! </a:t>
            </a:r>
          </a:p>
          <a:p>
            <a:pPr>
              <a:lnSpc>
                <a:spcPct val="100000"/>
              </a:lnSpc>
              <a:defRPr sz="1400">
                <a:latin typeface="+mj-lt"/>
                <a:ea typeface="+mj-ea"/>
                <a:cs typeface="+mj-cs"/>
                <a:sym typeface="Helvetica"/>
              </a:defRPr>
            </a:pPr>
          </a:p>
          <a:p>
            <a:pPr>
              <a:lnSpc>
                <a:spcPct val="100000"/>
              </a:lnSpc>
              <a:defRPr sz="1400">
                <a:latin typeface="+mj-lt"/>
                <a:ea typeface="+mj-ea"/>
                <a:cs typeface="+mj-cs"/>
                <a:sym typeface="Helvetica"/>
              </a:defRPr>
            </a:pPr>
            <a:r>
              <a:t>Be kind to yourself!!! Always tell your brain the things you got RIGHT and then tell yourself you learned from that, or that now you’ll get the other  parts!!!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0" name="Shape 400"/>
          <p:cNvSpPr/>
          <p:nvPr>
            <p:ph type="sldImg"/>
          </p:nvPr>
        </p:nvSpPr>
        <p:spPr>
          <a:prstGeom prst="rect">
            <a:avLst/>
          </a:prstGeom>
        </p:spPr>
        <p:txBody>
          <a:bodyPr/>
          <a:lstStyle/>
          <a:p>
            <a:pPr/>
          </a:p>
        </p:txBody>
      </p:sp>
      <p:sp>
        <p:nvSpPr>
          <p:cNvPr id="401" name="Shape 401"/>
          <p:cNvSpPr/>
          <p:nvPr>
            <p:ph type="body" sz="quarter" idx="1"/>
          </p:nvPr>
        </p:nvSpPr>
        <p:spPr>
          <a:prstGeom prst="rect">
            <a:avLst/>
          </a:prstGeom>
        </p:spPr>
        <p:txBody>
          <a:bodyPr/>
          <a:lstStyle>
            <a:lvl1pPr>
              <a:lnSpc>
                <a:spcPct val="100000"/>
              </a:lnSpc>
              <a:defRPr sz="1600">
                <a:latin typeface="+mj-lt"/>
                <a:ea typeface="+mj-ea"/>
                <a:cs typeface="+mj-cs"/>
                <a:sym typeface="Helvetica"/>
              </a:defRPr>
            </a:lvl1pPr>
          </a:lstStyle>
          <a:p>
            <a:pPr/>
            <a:r>
              <a:t>Write these positive self-talk statements on individual index cards and practice saying them OUT LOUD to yourself while you’re walking around -- Say them LOUDLY and with ENTHUSIASM, like you MEAN IT so your brain will HEAR you and BELIEVE you!!! Your brain may argue with you at first, but be strong and keep telling your brain these positive statements until your brain believes you! Your brain acts on what you tell it!!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Shape 406"/>
          <p:cNvSpPr/>
          <p:nvPr>
            <p:ph type="sldImg"/>
          </p:nvPr>
        </p:nvSpPr>
        <p:spPr>
          <a:prstGeom prst="rect">
            <a:avLst/>
          </a:prstGeom>
        </p:spPr>
        <p:txBody>
          <a:bodyPr/>
          <a:lstStyle/>
          <a:p>
            <a:pPr/>
          </a:p>
        </p:txBody>
      </p:sp>
      <p:sp>
        <p:nvSpPr>
          <p:cNvPr id="407" name="Shape 407"/>
          <p:cNvSpPr/>
          <p:nvPr>
            <p:ph type="body" sz="quarter" idx="1"/>
          </p:nvPr>
        </p:nvSpPr>
        <p:spPr>
          <a:prstGeom prst="rect">
            <a:avLst/>
          </a:prstGeom>
        </p:spPr>
        <p:txBody>
          <a:bodyPr/>
          <a:lstStyle>
            <a:lvl1pPr>
              <a:lnSpc>
                <a:spcPct val="100000"/>
              </a:lnSpc>
              <a:defRPr sz="1200">
                <a:latin typeface="+mj-lt"/>
                <a:ea typeface="+mj-ea"/>
                <a:cs typeface="+mj-cs"/>
                <a:sym typeface="Helvetica"/>
              </a:defRPr>
            </a:lvl1pPr>
          </a:lstStyle>
          <a:p>
            <a:pPr/>
            <a:r>
              <a:t>Do not say, “You KNOW this!!” when they don’t!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2" name="Shape 412"/>
          <p:cNvSpPr/>
          <p:nvPr>
            <p:ph type="sldImg"/>
          </p:nvPr>
        </p:nvSpPr>
        <p:spPr>
          <a:prstGeom prst="rect">
            <a:avLst/>
          </a:prstGeom>
        </p:spPr>
        <p:txBody>
          <a:bodyPr/>
          <a:lstStyle/>
          <a:p>
            <a:pPr/>
          </a:p>
        </p:txBody>
      </p:sp>
      <p:sp>
        <p:nvSpPr>
          <p:cNvPr id="413" name="Shape 413"/>
          <p:cNvSpPr/>
          <p:nvPr>
            <p:ph type="body" sz="quarter" idx="1"/>
          </p:nvPr>
        </p:nvSpPr>
        <p:spPr>
          <a:prstGeom prst="rect">
            <a:avLst/>
          </a:prstGeom>
        </p:spPr>
        <p:txBody>
          <a:bodyPr/>
          <a:lstStyle>
            <a:lvl1pPr>
              <a:lnSpc>
                <a:spcPct val="100000"/>
              </a:lnSpc>
              <a:defRPr sz="1200">
                <a:latin typeface="+mj-lt"/>
                <a:ea typeface="+mj-ea"/>
                <a:cs typeface="+mj-cs"/>
                <a:sym typeface="Helvetica"/>
              </a:defRPr>
            </a:lvl1pPr>
          </a:lstStyle>
          <a:p>
            <a:pPr/>
            <a:r>
              <a:t>Do not say, “You KNOW this!!” when they don’t!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Shape 425"/>
          <p:cNvSpPr/>
          <p:nvPr>
            <p:ph type="sldImg"/>
          </p:nvPr>
        </p:nvSpPr>
        <p:spPr>
          <a:prstGeom prst="rect">
            <a:avLst/>
          </a:prstGeom>
        </p:spPr>
        <p:txBody>
          <a:bodyPr/>
          <a:lstStyle/>
          <a:p>
            <a:pPr/>
          </a:p>
        </p:txBody>
      </p:sp>
      <p:sp>
        <p:nvSpPr>
          <p:cNvPr id="426" name="Shape 426"/>
          <p:cNvSpPr/>
          <p:nvPr>
            <p:ph type="body" sz="quarter" idx="1"/>
          </p:nvPr>
        </p:nvSpPr>
        <p:spPr>
          <a:prstGeom prst="rect">
            <a:avLst/>
          </a:prstGeom>
        </p:spPr>
        <p:txBody>
          <a:bodyPr/>
          <a:lstStyle/>
          <a:p>
            <a:pPr defTabSz="584200">
              <a:lnSpc>
                <a:spcPct val="100000"/>
              </a:lnSpc>
              <a:defRPr sz="1600">
                <a:latin typeface="Lucida Grande"/>
                <a:ea typeface="Lucida Grande"/>
                <a:cs typeface="Lucida Grande"/>
                <a:sym typeface="Lucida Grande"/>
              </a:defRPr>
            </a:pPr>
          </a:p>
          <a:p>
            <a:pPr defTabSz="584200">
              <a:lnSpc>
                <a:spcPct val="100000"/>
              </a:lnSpc>
              <a:defRPr sz="1600">
                <a:latin typeface="Lucida Grande"/>
                <a:ea typeface="Lucida Grande"/>
                <a:cs typeface="Lucida Grande"/>
                <a:sym typeface="Lucida Grande"/>
              </a:defRPr>
            </a:pPr>
            <a:r>
              <a:t>Stephanie story re/ alph -amyg effect -and AU, Find syllables in teachers’, students’ names - throw koosh/ take away vowels/ Find schwas in names...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1.tif"/></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215900" y="3022600"/>
            <a:ext cx="12560300" cy="1905000"/>
          </a:xfrm>
          <a:prstGeom prst="rect">
            <a:avLst/>
          </a:prstGeom>
          <a:solidFill>
            <a:srgbClr val="85C92E"/>
          </a:solidFill>
        </p:spPr>
        <p:txBody>
          <a:bodyPr anchor="b"/>
          <a:lstStyle>
            <a:lvl1pPr>
              <a:defRPr sz="9000"/>
            </a:lvl1pPr>
          </a:lstStyle>
          <a:p>
            <a:pPr/>
            <a:r>
              <a:t>Title Text</a:t>
            </a:r>
          </a:p>
        </p:txBody>
      </p:sp>
      <p:sp>
        <p:nvSpPr>
          <p:cNvPr id="12" name="Body Level One…"/>
          <p:cNvSpPr txBox="1"/>
          <p:nvPr>
            <p:ph type="body" sz="quarter" idx="1"/>
          </p:nvPr>
        </p:nvSpPr>
        <p:spPr>
          <a:xfrm>
            <a:off x="215900" y="4914900"/>
            <a:ext cx="12560300" cy="889000"/>
          </a:xfrm>
          <a:prstGeom prst="rect">
            <a:avLst/>
          </a:prstGeom>
          <a:solidFill>
            <a:srgbClr val="85C92E"/>
          </a:solidFill>
        </p:spPr>
        <p:txBody>
          <a:bodyPr lIns="0" tIns="0" rIns="0" bIns="0" anchor="t"/>
          <a:lstStyle>
            <a:lvl1pPr marL="0" indent="0" algn="ctr">
              <a:spcBef>
                <a:spcPts val="0"/>
              </a:spcBef>
              <a:buClrTx/>
              <a:buSzTx/>
              <a:buNone/>
              <a:defRPr>
                <a:solidFill>
                  <a:srgbClr val="FFFFFF"/>
                </a:solidFill>
                <a:latin typeface="Futura"/>
                <a:ea typeface="Futura"/>
                <a:cs typeface="Futura"/>
                <a:sym typeface="Futura"/>
              </a:defRPr>
            </a:lvl1pPr>
            <a:lvl2pPr marL="0" indent="0" algn="ctr">
              <a:spcBef>
                <a:spcPts val="0"/>
              </a:spcBef>
              <a:buClrTx/>
              <a:buSzTx/>
              <a:buNone/>
              <a:defRPr>
                <a:solidFill>
                  <a:srgbClr val="FFFFFF"/>
                </a:solidFill>
                <a:latin typeface="Futura"/>
                <a:ea typeface="Futura"/>
                <a:cs typeface="Futura"/>
                <a:sym typeface="Futura"/>
              </a:defRPr>
            </a:lvl2pPr>
            <a:lvl3pPr marL="0" indent="0" algn="ctr">
              <a:spcBef>
                <a:spcPts val="0"/>
              </a:spcBef>
              <a:buClrTx/>
              <a:buSzTx/>
              <a:buNone/>
              <a:defRPr>
                <a:solidFill>
                  <a:srgbClr val="FFFFFF"/>
                </a:solidFill>
                <a:latin typeface="Futura"/>
                <a:ea typeface="Futura"/>
                <a:cs typeface="Futura"/>
                <a:sym typeface="Futura"/>
              </a:defRPr>
            </a:lvl3pPr>
            <a:lvl4pPr marL="0" indent="0" algn="ctr">
              <a:spcBef>
                <a:spcPts val="0"/>
              </a:spcBef>
              <a:buClrTx/>
              <a:buSzTx/>
              <a:buNone/>
              <a:defRPr>
                <a:solidFill>
                  <a:srgbClr val="FFFFFF"/>
                </a:solidFill>
                <a:latin typeface="Futura"/>
                <a:ea typeface="Futura"/>
                <a:cs typeface="Futura"/>
                <a:sym typeface="Futura"/>
              </a:defRPr>
            </a:lvl4pPr>
            <a:lvl5pPr marL="0" indent="0" algn="ctr">
              <a:spcBef>
                <a:spcPts val="0"/>
              </a:spcBef>
              <a:buClrTx/>
              <a:buSzTx/>
              <a:buNone/>
              <a:defRPr>
                <a:solidFill>
                  <a:srgbClr val="FFFFFF"/>
                </a:solidFill>
                <a:latin typeface="Futura"/>
                <a:ea typeface="Futura"/>
                <a:cs typeface="Futura"/>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91" name="Title Text"/>
          <p:cNvSpPr txBox="1"/>
          <p:nvPr>
            <p:ph type="title"/>
          </p:nvPr>
        </p:nvSpPr>
        <p:spPr>
          <a:xfrm>
            <a:off x="635000" y="0"/>
            <a:ext cx="5867400" cy="4711700"/>
          </a:xfrm>
          <a:prstGeom prst="rect">
            <a:avLst/>
          </a:prstGeom>
          <a:noFill/>
        </p:spPr>
        <p:txBody>
          <a:bodyPr anchor="b"/>
          <a:lstStyle>
            <a:lvl1pPr>
              <a:defRPr>
                <a:solidFill>
                  <a:srgbClr val="85C92E"/>
                </a:solidFill>
              </a:defRPr>
            </a:lvl1pPr>
          </a:lstStyle>
          <a:p>
            <a:pPr/>
            <a:r>
              <a:t>Title Text</a:t>
            </a:r>
          </a:p>
        </p:txBody>
      </p:sp>
      <p:sp>
        <p:nvSpPr>
          <p:cNvPr id="92" name="Body Level One…"/>
          <p:cNvSpPr txBox="1"/>
          <p:nvPr>
            <p:ph type="body" sz="half" idx="1"/>
          </p:nvPr>
        </p:nvSpPr>
        <p:spPr>
          <a:xfrm>
            <a:off x="635000" y="4838700"/>
            <a:ext cx="5867400" cy="4914900"/>
          </a:xfrm>
          <a:prstGeom prst="rect">
            <a:avLst/>
          </a:prstGeom>
        </p:spPr>
        <p:txBody>
          <a:bodyPr lIns="0" tIns="0" rIns="0" bIns="0" anchor="t"/>
          <a:lstStyle>
            <a:lvl1pPr marL="0" indent="0" algn="ctr">
              <a:spcBef>
                <a:spcPts val="0"/>
              </a:spcBef>
              <a:buClrTx/>
              <a:buSzTx/>
              <a:buNone/>
              <a:defRPr sz="3600"/>
            </a:lvl1pPr>
            <a:lvl2pPr marL="0" indent="0" algn="ctr">
              <a:spcBef>
                <a:spcPts val="0"/>
              </a:spcBef>
              <a:buClrTx/>
              <a:buSzTx/>
              <a:buNone/>
              <a:defRPr sz="3600"/>
            </a:lvl2pPr>
            <a:lvl3pPr marL="0" indent="0" algn="ctr">
              <a:spcBef>
                <a:spcPts val="0"/>
              </a:spcBef>
              <a:buClrTx/>
              <a:buSzTx/>
              <a:buNone/>
              <a:defRPr sz="3600"/>
            </a:lvl3pPr>
            <a:lvl4pPr marL="0" indent="0" algn="ctr">
              <a:spcBef>
                <a:spcPts val="0"/>
              </a:spcBef>
              <a:buClrTx/>
              <a:buSzTx/>
              <a:buNone/>
              <a:defRPr sz="3600"/>
            </a:lvl4pPr>
            <a:lvl5pPr marL="0" indent="0" algn="ctr">
              <a:spcBef>
                <a:spcPts val="0"/>
              </a:spcBef>
              <a:buClrTx/>
              <a:buSzTx/>
              <a:buNone/>
              <a:defRPr sz="3600"/>
            </a:lvl5pPr>
          </a:lstStyle>
          <a:p>
            <a:pPr/>
            <a:r>
              <a:t>Body Level One</a:t>
            </a:r>
          </a:p>
          <a:p>
            <a:pPr lvl="1"/>
            <a:r>
              <a:t>Body Level Two</a:t>
            </a:r>
          </a:p>
          <a:p>
            <a:pPr lvl="2"/>
            <a:r>
              <a:t>Body Level Three</a:t>
            </a:r>
          </a:p>
          <a:p>
            <a:pPr lvl="3"/>
            <a:r>
              <a:t>Body Level Four</a:t>
            </a:r>
          </a:p>
          <a:p>
            <a:pPr lvl="4"/>
            <a:r>
              <a:t>Body Level Five</a:t>
            </a:r>
          </a:p>
        </p:txBody>
      </p:sp>
      <p:sp>
        <p:nvSpPr>
          <p:cNvPr id="9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100" name="Title Text"/>
          <p:cNvSpPr txBox="1"/>
          <p:nvPr>
            <p:ph type="title"/>
          </p:nvPr>
        </p:nvSpPr>
        <p:spPr>
          <a:prstGeom prst="rect">
            <a:avLst/>
          </a:prstGeom>
        </p:spPr>
        <p:txBody>
          <a:bodyPr/>
          <a:lstStyle/>
          <a:p>
            <a:pPr/>
            <a:r>
              <a:t>Title Text</a:t>
            </a:r>
          </a:p>
        </p:txBody>
      </p:sp>
      <p:sp>
        <p:nvSpPr>
          <p:cNvPr id="101" name="Body Level One…"/>
          <p:cNvSpPr txBox="1"/>
          <p:nvPr>
            <p:ph type="body" sz="half" idx="1"/>
          </p:nvPr>
        </p:nvSpPr>
        <p:spPr>
          <a:xfrm>
            <a:off x="1270000" y="2189238"/>
            <a:ext cx="5041900" cy="6848324"/>
          </a:xfrm>
          <a:prstGeom prst="rect">
            <a:avLst/>
          </a:prstGeom>
        </p:spPr>
        <p:txBody>
          <a:bodyPr/>
          <a:lstStyle>
            <a:lvl1pPr marL="843149" indent="-525649">
              <a:spcBef>
                <a:spcPts val="3500"/>
              </a:spcBef>
              <a:defRPr sz="3600"/>
            </a:lvl1pPr>
            <a:lvl2pPr marL="1287649" indent="-525649">
              <a:spcBef>
                <a:spcPts val="3500"/>
              </a:spcBef>
              <a:defRPr sz="3600"/>
            </a:lvl2pPr>
            <a:lvl3pPr marL="1732151" indent="-525651">
              <a:spcBef>
                <a:spcPts val="3500"/>
              </a:spcBef>
              <a:defRPr sz="3600"/>
            </a:lvl3pPr>
            <a:lvl4pPr marL="2176651" indent="-525651">
              <a:spcBef>
                <a:spcPts val="3500"/>
              </a:spcBef>
              <a:defRPr sz="3600"/>
            </a:lvl4pPr>
            <a:lvl5pPr marL="2621151" indent="-525651">
              <a:spcBef>
                <a:spcPts val="3500"/>
              </a:spcBef>
              <a:defRPr sz="3600"/>
            </a:lvl5pPr>
          </a:lstStyle>
          <a:p>
            <a:pPr/>
            <a:r>
              <a:t>Body Level One</a:t>
            </a:r>
          </a:p>
          <a:p>
            <a:pPr lvl="1"/>
            <a:r>
              <a:t>Body Level Two</a:t>
            </a:r>
          </a:p>
          <a:p>
            <a:pPr lvl="2"/>
            <a:r>
              <a:t>Body Level Three</a:t>
            </a:r>
          </a:p>
          <a:p>
            <a:pPr lvl="3"/>
            <a:r>
              <a:t>Body Level Four</a:t>
            </a:r>
          </a:p>
          <a:p>
            <a:pPr lvl="4"/>
            <a:r>
              <a:t>Body Level Five</a:t>
            </a:r>
          </a:p>
        </p:txBody>
      </p:sp>
      <p:sp>
        <p:nvSpPr>
          <p:cNvPr id="1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Left">
    <p:spTree>
      <p:nvGrpSpPr>
        <p:cNvPr id="1" name=""/>
        <p:cNvGrpSpPr/>
        <p:nvPr/>
      </p:nvGrpSpPr>
      <p:grpSpPr>
        <a:xfrm>
          <a:off x="0" y="0"/>
          <a:ext cx="0" cy="0"/>
          <a:chOff x="0" y="0"/>
          <a:chExt cx="0" cy="0"/>
        </a:xfrm>
      </p:grpSpPr>
      <p:sp>
        <p:nvSpPr>
          <p:cNvPr id="109" name="Title Text"/>
          <p:cNvSpPr txBox="1"/>
          <p:nvPr>
            <p:ph type="title"/>
          </p:nvPr>
        </p:nvSpPr>
        <p:spPr>
          <a:prstGeom prst="rect">
            <a:avLst/>
          </a:prstGeom>
        </p:spPr>
        <p:txBody>
          <a:bodyPr/>
          <a:lstStyle/>
          <a:p>
            <a:pPr/>
            <a:r>
              <a:t>Title Text</a:t>
            </a:r>
          </a:p>
        </p:txBody>
      </p:sp>
      <p:sp>
        <p:nvSpPr>
          <p:cNvPr id="110" name="Body Level One…"/>
          <p:cNvSpPr txBox="1"/>
          <p:nvPr>
            <p:ph type="body" sz="half" idx="1"/>
          </p:nvPr>
        </p:nvSpPr>
        <p:spPr>
          <a:xfrm>
            <a:off x="1270000" y="2189238"/>
            <a:ext cx="5041900" cy="6848324"/>
          </a:xfrm>
          <a:prstGeom prst="rect">
            <a:avLst/>
          </a:prstGeom>
        </p:spPr>
        <p:txBody>
          <a:bodyPr/>
          <a:lstStyle>
            <a:lvl1pPr marL="843149" indent="-525649">
              <a:spcBef>
                <a:spcPts val="3500"/>
              </a:spcBef>
              <a:defRPr sz="3600"/>
            </a:lvl1pPr>
            <a:lvl2pPr marL="1287649" indent="-525649">
              <a:spcBef>
                <a:spcPts val="3500"/>
              </a:spcBef>
              <a:defRPr sz="3600"/>
            </a:lvl2pPr>
            <a:lvl3pPr marL="1732151" indent="-525651">
              <a:spcBef>
                <a:spcPts val="3500"/>
              </a:spcBef>
              <a:defRPr sz="3600"/>
            </a:lvl3pPr>
            <a:lvl4pPr marL="2176651" indent="-525651">
              <a:spcBef>
                <a:spcPts val="3500"/>
              </a:spcBef>
              <a:defRPr sz="3600"/>
            </a:lvl4pPr>
            <a:lvl5pPr marL="2621151" indent="-525651">
              <a:spcBef>
                <a:spcPts val="3500"/>
              </a:spcBef>
              <a:defRPr sz="3600"/>
            </a:lvl5pPr>
          </a:lstStyle>
          <a:p>
            <a:pPr/>
            <a:r>
              <a:t>Body Level One</a:t>
            </a:r>
          </a:p>
          <a:p>
            <a:pPr lvl="1"/>
            <a:r>
              <a:t>Body Level Two</a:t>
            </a:r>
          </a:p>
          <a:p>
            <a:pPr lvl="2"/>
            <a:r>
              <a:t>Body Level Three</a:t>
            </a:r>
          </a:p>
          <a:p>
            <a:pPr lvl="3"/>
            <a:r>
              <a:t>Body Level Four</a:t>
            </a:r>
          </a:p>
          <a:p>
            <a:pPr lvl="4"/>
            <a:r>
              <a:t>Body Level Five</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grpSp>
        <p:nvGrpSpPr>
          <p:cNvPr id="122" name="Group"/>
          <p:cNvGrpSpPr/>
          <p:nvPr/>
        </p:nvGrpSpPr>
        <p:grpSpPr>
          <a:xfrm>
            <a:off x="10261600" y="241292"/>
            <a:ext cx="2514600" cy="9283716"/>
            <a:chOff x="0" y="0"/>
            <a:chExt cx="2514600" cy="9283715"/>
          </a:xfrm>
        </p:grpSpPr>
        <p:grpSp>
          <p:nvGrpSpPr>
            <p:cNvPr id="120" name="Group"/>
            <p:cNvGrpSpPr/>
            <p:nvPr/>
          </p:nvGrpSpPr>
          <p:grpSpPr>
            <a:xfrm>
              <a:off x="0" y="2489202"/>
              <a:ext cx="2514600" cy="6794513"/>
              <a:chOff x="0" y="-1"/>
              <a:chExt cx="2514600" cy="6794512"/>
            </a:xfrm>
          </p:grpSpPr>
          <p:sp>
            <p:nvSpPr>
              <p:cNvPr id="118" name="Rectangle"/>
              <p:cNvSpPr/>
              <p:nvPr/>
            </p:nvSpPr>
            <p:spPr>
              <a:xfrm>
                <a:off x="0" y="-2"/>
                <a:ext cx="2514600" cy="6794514"/>
              </a:xfrm>
              <a:prstGeom prst="rect">
                <a:avLst/>
              </a:prstGeom>
              <a:solidFill>
                <a:srgbClr val="F2C100">
                  <a:alpha val="85000"/>
                </a:srgbClr>
              </a:solidFill>
              <a:ln w="12700" cap="flat">
                <a:noFill/>
                <a:miter lim="400000"/>
              </a:ln>
              <a:effectLst/>
            </p:spPr>
            <p:txBody>
              <a:bodyPr wrap="square" lIns="50800" tIns="50800" rIns="50800" bIns="50800" numCol="1" anchor="ctr">
                <a:noAutofit/>
              </a:bodyPr>
              <a:lstStyle/>
              <a:p>
                <a:pPr>
                  <a:defRPr sz="1800">
                    <a:solidFill>
                      <a:srgbClr val="000000"/>
                    </a:solidFill>
                    <a:latin typeface="Futura"/>
                    <a:ea typeface="Futura"/>
                    <a:cs typeface="Futura"/>
                    <a:sym typeface="Futura"/>
                  </a:defRPr>
                </a:pPr>
              </a:p>
            </p:txBody>
          </p:sp>
          <p:sp>
            <p:nvSpPr>
              <p:cNvPr id="119" name="Text"/>
              <p:cNvSpPr txBox="1"/>
              <p:nvPr/>
            </p:nvSpPr>
            <p:spPr>
              <a:xfrm>
                <a:off x="0" y="3043435"/>
                <a:ext cx="2514600" cy="7076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4300">
                    <a:latin typeface="Futura"/>
                    <a:ea typeface="Futura"/>
                    <a:cs typeface="Futura"/>
                    <a:sym typeface="Futura"/>
                  </a:defRPr>
                </a:lvl1pPr>
              </a:lstStyle>
              <a:p>
                <a:pPr/>
                <a:r>
                  <a:t> </a:t>
                </a:r>
              </a:p>
            </p:txBody>
          </p:sp>
        </p:grpSp>
        <p:sp>
          <p:nvSpPr>
            <p:cNvPr id="121" name="Rectangle"/>
            <p:cNvSpPr/>
            <p:nvPr/>
          </p:nvSpPr>
          <p:spPr>
            <a:xfrm>
              <a:off x="0" y="-1"/>
              <a:ext cx="2514600" cy="2501907"/>
            </a:xfrm>
            <a:prstGeom prst="rect">
              <a:avLst/>
            </a:prstGeom>
            <a:solidFill>
              <a:srgbClr val="5898CF"/>
            </a:solidFill>
            <a:ln w="12700" cap="flat">
              <a:noFill/>
              <a:miter lim="400000"/>
            </a:ln>
            <a:effectLst/>
          </p:spPr>
          <p:txBody>
            <a:bodyPr wrap="square" lIns="50800" tIns="50800" rIns="50800" bIns="50800" numCol="1" anchor="ctr">
              <a:noAutofit/>
            </a:bodyPr>
            <a:lstStyle/>
            <a:p>
              <a:pPr>
                <a:defRPr sz="4300">
                  <a:latin typeface="Futura"/>
                  <a:ea typeface="Futura"/>
                  <a:cs typeface="Futura"/>
                  <a:sym typeface="Futura"/>
                </a:defRPr>
              </a:pPr>
            </a:p>
          </p:txBody>
        </p:sp>
      </p:grpSp>
      <p:sp>
        <p:nvSpPr>
          <p:cNvPr id="123" name="Title Text"/>
          <p:cNvSpPr txBox="1"/>
          <p:nvPr>
            <p:ph type="title"/>
          </p:nvPr>
        </p:nvSpPr>
        <p:spPr>
          <a:xfrm>
            <a:off x="228600" y="45141"/>
            <a:ext cx="10033000" cy="2894217"/>
          </a:xfrm>
          <a:prstGeom prst="rect">
            <a:avLst/>
          </a:prstGeom>
          <a:solidFill>
            <a:srgbClr val="85C92E"/>
          </a:solidFill>
        </p:spPr>
        <p:txBody>
          <a:bodyPr/>
          <a:lstStyle>
            <a:lvl1pPr algn="l">
              <a:defRPr sz="8500"/>
            </a:lvl1pPr>
          </a:lstStyle>
          <a:p>
            <a:pPr/>
            <a:r>
              <a:t>Title Text</a:t>
            </a:r>
          </a:p>
        </p:txBody>
      </p:sp>
      <p:sp>
        <p:nvSpPr>
          <p:cNvPr id="12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131" name="Title Text"/>
          <p:cNvSpPr txBox="1"/>
          <p:nvPr>
            <p:ph type="title"/>
          </p:nvPr>
        </p:nvSpPr>
        <p:spPr>
          <a:xfrm>
            <a:off x="635000" y="0"/>
            <a:ext cx="5867400" cy="4711700"/>
          </a:xfrm>
          <a:prstGeom prst="rect">
            <a:avLst/>
          </a:prstGeom>
          <a:noFill/>
        </p:spPr>
        <p:txBody>
          <a:bodyPr anchor="b"/>
          <a:lstStyle>
            <a:lvl1pPr>
              <a:defRPr>
                <a:solidFill>
                  <a:srgbClr val="85C92E"/>
                </a:solidFill>
              </a:defRPr>
            </a:lvl1pPr>
          </a:lstStyle>
          <a:p>
            <a:pPr/>
            <a:r>
              <a:t>Title Text</a:t>
            </a:r>
          </a:p>
        </p:txBody>
      </p:sp>
      <p:sp>
        <p:nvSpPr>
          <p:cNvPr id="132" name="Body Level One…"/>
          <p:cNvSpPr txBox="1"/>
          <p:nvPr>
            <p:ph type="body" sz="half" idx="1"/>
          </p:nvPr>
        </p:nvSpPr>
        <p:spPr>
          <a:xfrm>
            <a:off x="635000" y="4838700"/>
            <a:ext cx="5867400" cy="4914900"/>
          </a:xfrm>
          <a:prstGeom prst="rect">
            <a:avLst/>
          </a:prstGeom>
        </p:spPr>
        <p:txBody>
          <a:bodyPr lIns="0" tIns="0" rIns="0" bIns="0" anchor="t"/>
          <a:lstStyle>
            <a:lvl1pPr marL="0" indent="0" algn="ctr">
              <a:spcBef>
                <a:spcPts val="0"/>
              </a:spcBef>
              <a:buClrTx/>
              <a:buSzTx/>
              <a:buNone/>
              <a:defRPr sz="3600"/>
            </a:lvl1pPr>
            <a:lvl2pPr marL="0" indent="0" algn="ctr">
              <a:spcBef>
                <a:spcPts val="0"/>
              </a:spcBef>
              <a:buClrTx/>
              <a:buSzTx/>
              <a:buNone/>
              <a:defRPr sz="3600"/>
            </a:lvl2pPr>
            <a:lvl3pPr marL="0" indent="0" algn="ctr">
              <a:spcBef>
                <a:spcPts val="0"/>
              </a:spcBef>
              <a:buClrTx/>
              <a:buSzTx/>
              <a:buNone/>
              <a:defRPr sz="3600"/>
            </a:lvl3pPr>
            <a:lvl4pPr marL="0" indent="0" algn="ctr">
              <a:spcBef>
                <a:spcPts val="0"/>
              </a:spcBef>
              <a:buClrTx/>
              <a:buSzTx/>
              <a:buNone/>
              <a:defRPr sz="3600"/>
            </a:lvl4pPr>
            <a:lvl5pPr marL="0" indent="0" algn="ctr">
              <a:spcBef>
                <a:spcPts val="0"/>
              </a:spcBef>
              <a:buClrTx/>
              <a:buSzTx/>
              <a:buNone/>
              <a:defRPr sz="3600"/>
            </a:lvl5pPr>
          </a:lstStyle>
          <a:p>
            <a:pPr/>
            <a:r>
              <a:t>Body Level One</a:t>
            </a:r>
          </a:p>
          <a:p>
            <a:pPr lvl="1"/>
            <a:r>
              <a:t>Body Level Two</a:t>
            </a:r>
          </a:p>
          <a:p>
            <a:pPr lvl="2"/>
            <a:r>
              <a:t>Body Level Three</a:t>
            </a:r>
          </a:p>
          <a:p>
            <a:pPr lvl="3"/>
            <a:r>
              <a:t>Body Level Four</a:t>
            </a:r>
          </a:p>
          <a:p>
            <a:pPr lvl="4"/>
            <a:r>
              <a:t>Body Level Five</a:t>
            </a:r>
          </a:p>
        </p:txBody>
      </p:sp>
      <p:sp>
        <p:nvSpPr>
          <p:cNvPr id="1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140" name="Title Text"/>
          <p:cNvSpPr txBox="1"/>
          <p:nvPr>
            <p:ph type="title"/>
          </p:nvPr>
        </p:nvSpPr>
        <p:spPr>
          <a:prstGeom prst="rect">
            <a:avLst/>
          </a:prstGeom>
        </p:spPr>
        <p:txBody>
          <a:bodyPr/>
          <a:lstStyle/>
          <a:p>
            <a:pPr/>
            <a:r>
              <a:t>Title Text</a:t>
            </a:r>
          </a:p>
        </p:txBody>
      </p:sp>
      <p:sp>
        <p:nvSpPr>
          <p:cNvPr id="141" name="Body Level One…"/>
          <p:cNvSpPr txBox="1"/>
          <p:nvPr>
            <p:ph type="body" sz="half" idx="1"/>
          </p:nvPr>
        </p:nvSpPr>
        <p:spPr>
          <a:xfrm>
            <a:off x="1270000" y="2189238"/>
            <a:ext cx="5041900" cy="6848324"/>
          </a:xfrm>
          <a:prstGeom prst="rect">
            <a:avLst/>
          </a:prstGeom>
        </p:spPr>
        <p:txBody>
          <a:bodyPr/>
          <a:lstStyle>
            <a:lvl1pPr marL="843149" indent="-525649">
              <a:spcBef>
                <a:spcPts val="3500"/>
              </a:spcBef>
              <a:defRPr sz="3600"/>
            </a:lvl1pPr>
            <a:lvl2pPr marL="1287649" indent="-525649">
              <a:spcBef>
                <a:spcPts val="3500"/>
              </a:spcBef>
              <a:defRPr sz="3600"/>
            </a:lvl2pPr>
            <a:lvl3pPr marL="1732151" indent="-525651">
              <a:spcBef>
                <a:spcPts val="3500"/>
              </a:spcBef>
              <a:defRPr sz="3600"/>
            </a:lvl3pPr>
            <a:lvl4pPr marL="2176651" indent="-525651">
              <a:spcBef>
                <a:spcPts val="3500"/>
              </a:spcBef>
              <a:defRPr sz="3600"/>
            </a:lvl4pPr>
            <a:lvl5pPr marL="2621151" indent="-525651">
              <a:spcBef>
                <a:spcPts val="3500"/>
              </a:spcBef>
              <a:defRPr sz="3600"/>
            </a:lvl5pPr>
          </a:lstStyle>
          <a:p>
            <a:pPr/>
            <a:r>
              <a:t>Body Level One</a:t>
            </a:r>
          </a:p>
          <a:p>
            <a:pPr lvl="1"/>
            <a:r>
              <a:t>Body Level Two</a:t>
            </a:r>
          </a:p>
          <a:p>
            <a:pPr lvl="2"/>
            <a:r>
              <a:t>Body Level Three</a:t>
            </a:r>
          </a:p>
          <a:p>
            <a:pPr lvl="3"/>
            <a:r>
              <a:t>Body Level Four</a:t>
            </a:r>
          </a:p>
          <a:p>
            <a:pPr lvl="4"/>
            <a:r>
              <a:t>Body Level Five</a:t>
            </a:r>
          </a:p>
        </p:txBody>
      </p:sp>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Right">
    <p:spTree>
      <p:nvGrpSpPr>
        <p:cNvPr id="1" name=""/>
        <p:cNvGrpSpPr/>
        <p:nvPr/>
      </p:nvGrpSpPr>
      <p:grpSpPr>
        <a:xfrm>
          <a:off x="0" y="0"/>
          <a:ext cx="0" cy="0"/>
          <a:chOff x="0" y="0"/>
          <a:chExt cx="0" cy="0"/>
        </a:xfrm>
      </p:grpSpPr>
      <p:sp>
        <p:nvSpPr>
          <p:cNvPr id="149" name="Title Text"/>
          <p:cNvSpPr txBox="1"/>
          <p:nvPr>
            <p:ph type="title"/>
          </p:nvPr>
        </p:nvSpPr>
        <p:spPr>
          <a:prstGeom prst="rect">
            <a:avLst/>
          </a:prstGeom>
        </p:spPr>
        <p:txBody>
          <a:bodyPr/>
          <a:lstStyle/>
          <a:p>
            <a:pPr/>
            <a:r>
              <a:t>Title Text</a:t>
            </a:r>
          </a:p>
        </p:txBody>
      </p:sp>
      <p:sp>
        <p:nvSpPr>
          <p:cNvPr id="150" name="Body Level One…"/>
          <p:cNvSpPr txBox="1"/>
          <p:nvPr>
            <p:ph type="body" sz="half" idx="1"/>
          </p:nvPr>
        </p:nvSpPr>
        <p:spPr>
          <a:xfrm>
            <a:off x="7772400" y="2189238"/>
            <a:ext cx="3962400" cy="6848324"/>
          </a:xfrm>
          <a:prstGeom prst="rect">
            <a:avLst/>
          </a:prstGeom>
        </p:spPr>
        <p:txBody>
          <a:bodyPr/>
          <a:lstStyle>
            <a:lvl1pPr marL="843149" indent="-525649">
              <a:spcBef>
                <a:spcPts val="3500"/>
              </a:spcBef>
              <a:defRPr sz="3600"/>
            </a:lvl1pPr>
            <a:lvl2pPr marL="1287649" indent="-525649">
              <a:spcBef>
                <a:spcPts val="3500"/>
              </a:spcBef>
              <a:defRPr sz="3600"/>
            </a:lvl2pPr>
            <a:lvl3pPr marL="1732151" indent="-525651">
              <a:spcBef>
                <a:spcPts val="3500"/>
              </a:spcBef>
              <a:defRPr sz="3600"/>
            </a:lvl3pPr>
            <a:lvl4pPr marL="2176651" indent="-525651">
              <a:spcBef>
                <a:spcPts val="3500"/>
              </a:spcBef>
              <a:defRPr sz="3600"/>
            </a:lvl4pPr>
            <a:lvl5pPr marL="2621151" indent="-525651">
              <a:spcBef>
                <a:spcPts val="3500"/>
              </a:spcBef>
              <a:defRPr sz="3600"/>
            </a:lvl5pPr>
          </a:lstStyle>
          <a:p>
            <a:pPr/>
            <a:r>
              <a:t>Body Level One</a:t>
            </a:r>
          </a:p>
          <a:p>
            <a:pPr lvl="1"/>
            <a:r>
              <a:t>Body Level Two</a:t>
            </a:r>
          </a:p>
          <a:p>
            <a:pPr lvl="2"/>
            <a:r>
              <a:t>Body Level Three</a:t>
            </a:r>
          </a:p>
          <a:p>
            <a:pPr lvl="3"/>
            <a:r>
              <a:t>Body Level Four</a:t>
            </a:r>
          </a:p>
          <a:p>
            <a:pPr lvl="4"/>
            <a:r>
              <a:t>Body Level Five</a:t>
            </a:r>
          </a:p>
        </p:txBody>
      </p:sp>
      <p:sp>
        <p:nvSpPr>
          <p:cNvPr id="1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58" name="Title Text"/>
          <p:cNvSpPr txBox="1"/>
          <p:nvPr>
            <p:ph type="title"/>
          </p:nvPr>
        </p:nvSpPr>
        <p:spPr>
          <a:xfrm>
            <a:off x="215900" y="223761"/>
            <a:ext cx="12560300" cy="1965482"/>
          </a:xfrm>
          <a:prstGeom prst="rect">
            <a:avLst/>
          </a:prstGeom>
        </p:spPr>
        <p:txBody>
          <a:bodyPr/>
          <a:lstStyle/>
          <a:p>
            <a:pPr/>
            <a:r>
              <a:t>Title Text</a:t>
            </a:r>
          </a:p>
        </p:txBody>
      </p:sp>
      <p:sp>
        <p:nvSpPr>
          <p:cNvPr id="159" name="Body Level One…"/>
          <p:cNvSpPr txBox="1"/>
          <p:nvPr>
            <p:ph type="body" idx="1"/>
          </p:nvPr>
        </p:nvSpPr>
        <p:spPr>
          <a:prstGeom prst="rect">
            <a:avLst/>
          </a:prstGeom>
        </p:spPr>
        <p:txBody>
          <a:bodyPr lIns="0" tIns="0" rIns="0" bIns="0"/>
          <a:lstStyle/>
          <a:p>
            <a:pPr/>
            <a:r>
              <a:t>Body Level One</a:t>
            </a:r>
          </a:p>
          <a:p>
            <a:pPr lvl="1"/>
            <a:r>
              <a:t>Body Level Two</a:t>
            </a:r>
          </a:p>
          <a:p>
            <a:pPr lvl="2"/>
            <a:r>
              <a:t>Body Level Three</a:t>
            </a:r>
          </a:p>
          <a:p>
            <a:pPr lvl="3"/>
            <a:r>
              <a:t>Body Level Four</a:t>
            </a:r>
          </a:p>
          <a:p>
            <a:pPr lvl="4"/>
            <a:r>
              <a:t>Body Level Five</a:t>
            </a:r>
          </a:p>
        </p:txBody>
      </p:sp>
      <p:sp>
        <p:nvSpPr>
          <p:cNvPr id="160"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67" name="Title Text"/>
          <p:cNvSpPr txBox="1"/>
          <p:nvPr>
            <p:ph type="title"/>
          </p:nvPr>
        </p:nvSpPr>
        <p:spPr>
          <a:prstGeom prst="rect">
            <a:avLst/>
          </a:prstGeom>
        </p:spPr>
        <p:txBody>
          <a:bodyPr/>
          <a:lstStyle/>
          <a:p>
            <a:pPr/>
            <a:r>
              <a:t>Title Text</a:t>
            </a:r>
          </a:p>
        </p:txBody>
      </p:sp>
      <p:sp>
        <p:nvSpPr>
          <p:cNvPr id="16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69" name="Slide Number"/>
          <p:cNvSpPr txBox="1"/>
          <p:nvPr>
            <p:ph type="sldNum" sz="quarter" idx="2"/>
          </p:nvPr>
        </p:nvSpPr>
        <p:spPr>
          <a:xfrm>
            <a:off x="12074063" y="8641093"/>
            <a:ext cx="280499" cy="277398"/>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176" name="Title Text"/>
          <p:cNvSpPr txBox="1"/>
          <p:nvPr>
            <p:ph type="title"/>
          </p:nvPr>
        </p:nvSpPr>
        <p:spPr>
          <a:xfrm>
            <a:off x="215900" y="0"/>
            <a:ext cx="12560300" cy="2413000"/>
          </a:xfrm>
          <a:prstGeom prst="rect">
            <a:avLst/>
          </a:prstGeom>
        </p:spPr>
        <p:txBody>
          <a:bodyPr/>
          <a:lstStyle/>
          <a:p>
            <a:pPr/>
            <a:r>
              <a:t>Title Text</a:t>
            </a:r>
          </a:p>
        </p:txBody>
      </p:sp>
      <p:sp>
        <p:nvSpPr>
          <p:cNvPr id="177" name="Slide Number"/>
          <p:cNvSpPr txBox="1"/>
          <p:nvPr>
            <p:ph type="sldNum" sz="quarter" idx="2"/>
          </p:nvPr>
        </p:nvSpPr>
        <p:spPr>
          <a:xfrm>
            <a:off x="12074063" y="8641093"/>
            <a:ext cx="280499" cy="277398"/>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84" name="Title Text"/>
          <p:cNvSpPr txBox="1"/>
          <p:nvPr>
            <p:ph type="title"/>
          </p:nvPr>
        </p:nvSpPr>
        <p:spPr>
          <a:xfrm>
            <a:off x="215900" y="254000"/>
            <a:ext cx="12560300" cy="1905000"/>
          </a:xfrm>
          <a:prstGeom prst="rect">
            <a:avLst/>
          </a:prstGeom>
        </p:spPr>
        <p:txBody>
          <a:bodyPr lIns="50800" tIns="50800" rIns="50800" bIns="50800"/>
          <a:lstStyle/>
          <a:p>
            <a:pPr/>
            <a:r>
              <a:t>Title Text</a:t>
            </a:r>
          </a:p>
        </p:txBody>
      </p:sp>
      <p:sp>
        <p:nvSpPr>
          <p:cNvPr id="185" name="Body Level One…"/>
          <p:cNvSpPr txBox="1"/>
          <p:nvPr>
            <p:ph type="body" idx="1"/>
          </p:nvPr>
        </p:nvSpPr>
        <p:spPr>
          <a:xfrm>
            <a:off x="1270000" y="2286000"/>
            <a:ext cx="10464800" cy="66548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86" name="Slide Number"/>
          <p:cNvSpPr txBox="1"/>
          <p:nvPr>
            <p:ph type="sldNum" sz="quarter" idx="2"/>
          </p:nvPr>
        </p:nvSpPr>
        <p:spPr>
          <a:xfrm>
            <a:off x="6324599" y="9220200"/>
            <a:ext cx="342901" cy="406400"/>
          </a:xfrm>
          <a:prstGeom prst="rect">
            <a:avLst/>
          </a:prstGeom>
        </p:spPr>
        <p:txBody>
          <a:bodyPr lIns="50800" tIns="50800" rIns="50800" bIns="50800" anchor="t"/>
          <a:lstStyle>
            <a:lvl1pPr algn="ctr">
              <a:defRPr sz="1800">
                <a:solidFill>
                  <a:srgbClr val="000000"/>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93" name="Title Text"/>
          <p:cNvSpPr txBox="1"/>
          <p:nvPr>
            <p:ph type="title"/>
          </p:nvPr>
        </p:nvSpPr>
        <p:spPr>
          <a:xfrm>
            <a:off x="215900" y="3022600"/>
            <a:ext cx="12560300" cy="1905000"/>
          </a:xfrm>
          <a:prstGeom prst="rect">
            <a:avLst/>
          </a:prstGeom>
          <a:solidFill>
            <a:srgbClr val="85C92E"/>
          </a:solidFill>
        </p:spPr>
        <p:txBody>
          <a:bodyPr lIns="50800" tIns="50800" rIns="50800" bIns="50800" anchor="b"/>
          <a:lstStyle>
            <a:lvl1pPr>
              <a:defRPr sz="9000"/>
            </a:lvl1pPr>
          </a:lstStyle>
          <a:p>
            <a:pPr/>
            <a:r>
              <a:t>Title Text</a:t>
            </a:r>
          </a:p>
        </p:txBody>
      </p:sp>
      <p:sp>
        <p:nvSpPr>
          <p:cNvPr id="194" name="Body Level One…"/>
          <p:cNvSpPr txBox="1"/>
          <p:nvPr>
            <p:ph type="body" sz="quarter" idx="1"/>
          </p:nvPr>
        </p:nvSpPr>
        <p:spPr>
          <a:xfrm>
            <a:off x="215900" y="4914900"/>
            <a:ext cx="12560300" cy="889000"/>
          </a:xfrm>
          <a:prstGeom prst="rect">
            <a:avLst/>
          </a:prstGeom>
          <a:solidFill>
            <a:srgbClr val="85C92E"/>
          </a:solidFill>
        </p:spPr>
        <p:txBody>
          <a:bodyPr anchor="t"/>
          <a:lstStyle>
            <a:lvl1pPr marL="0" indent="0" algn="ctr">
              <a:spcBef>
                <a:spcPts val="0"/>
              </a:spcBef>
              <a:buClrTx/>
              <a:buSzTx/>
              <a:buNone/>
              <a:defRPr>
                <a:solidFill>
                  <a:srgbClr val="FFFFFF"/>
                </a:solidFill>
                <a:latin typeface="Futura"/>
                <a:ea typeface="Futura"/>
                <a:cs typeface="Futura"/>
                <a:sym typeface="Futura"/>
              </a:defRPr>
            </a:lvl1pPr>
            <a:lvl2pPr marL="0" indent="0" algn="ctr">
              <a:spcBef>
                <a:spcPts val="0"/>
              </a:spcBef>
              <a:buClrTx/>
              <a:buSzTx/>
              <a:buNone/>
              <a:defRPr>
                <a:solidFill>
                  <a:srgbClr val="FFFFFF"/>
                </a:solidFill>
                <a:latin typeface="Futura"/>
                <a:ea typeface="Futura"/>
                <a:cs typeface="Futura"/>
                <a:sym typeface="Futura"/>
              </a:defRPr>
            </a:lvl2pPr>
            <a:lvl3pPr marL="0" indent="0" algn="ctr">
              <a:spcBef>
                <a:spcPts val="0"/>
              </a:spcBef>
              <a:buClrTx/>
              <a:buSzTx/>
              <a:buNone/>
              <a:defRPr>
                <a:solidFill>
                  <a:srgbClr val="FFFFFF"/>
                </a:solidFill>
                <a:latin typeface="Futura"/>
                <a:ea typeface="Futura"/>
                <a:cs typeface="Futura"/>
                <a:sym typeface="Futura"/>
              </a:defRPr>
            </a:lvl3pPr>
            <a:lvl4pPr marL="0" indent="0" algn="ctr">
              <a:spcBef>
                <a:spcPts val="0"/>
              </a:spcBef>
              <a:buClrTx/>
              <a:buSzTx/>
              <a:buNone/>
              <a:defRPr>
                <a:solidFill>
                  <a:srgbClr val="FFFFFF"/>
                </a:solidFill>
                <a:latin typeface="Futura"/>
                <a:ea typeface="Futura"/>
                <a:cs typeface="Futura"/>
                <a:sym typeface="Futura"/>
              </a:defRPr>
            </a:lvl4pPr>
            <a:lvl5pPr marL="0" indent="0" algn="ctr">
              <a:spcBef>
                <a:spcPts val="0"/>
              </a:spcBef>
              <a:buClrTx/>
              <a:buSzTx/>
              <a:buNone/>
              <a:defRPr>
                <a:solidFill>
                  <a:srgbClr val="FFFFFF"/>
                </a:solidFill>
                <a:latin typeface="Futura"/>
                <a:ea typeface="Futura"/>
                <a:cs typeface="Futura"/>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195" name="Slide Number"/>
          <p:cNvSpPr txBox="1"/>
          <p:nvPr>
            <p:ph type="sldNum" sz="quarter" idx="2"/>
          </p:nvPr>
        </p:nvSpPr>
        <p:spPr>
          <a:xfrm>
            <a:off x="6324599" y="9220200"/>
            <a:ext cx="342901" cy="406400"/>
          </a:xfrm>
          <a:prstGeom prst="rect">
            <a:avLst/>
          </a:prstGeom>
        </p:spPr>
        <p:txBody>
          <a:bodyPr lIns="50800" tIns="50800" rIns="50800" bIns="50800" anchor="t"/>
          <a:lstStyle>
            <a:lvl1pPr algn="ctr">
              <a:defRPr sz="1800">
                <a:solidFill>
                  <a:srgbClr val="000000"/>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202" name="Title Text"/>
          <p:cNvSpPr txBox="1"/>
          <p:nvPr>
            <p:ph type="title"/>
          </p:nvPr>
        </p:nvSpPr>
        <p:spPr>
          <a:xfrm>
            <a:off x="215900" y="254000"/>
            <a:ext cx="12560300" cy="1905000"/>
          </a:xfrm>
          <a:prstGeom prst="rect">
            <a:avLst/>
          </a:prstGeom>
        </p:spPr>
        <p:txBody>
          <a:bodyPr lIns="50800" tIns="50800" rIns="50800" bIns="50800"/>
          <a:lstStyle>
            <a:lvl1pPr defTabSz="914400">
              <a:defRPr>
                <a:uFill>
                  <a:solidFill>
                    <a:srgbClr val="FFFFFF"/>
                  </a:solidFill>
                </a:uFill>
              </a:defRPr>
            </a:lvl1pPr>
          </a:lstStyle>
          <a:p>
            <a:pPr/>
            <a:r>
              <a:t>Title Text</a:t>
            </a:r>
          </a:p>
        </p:txBody>
      </p:sp>
      <p:sp>
        <p:nvSpPr>
          <p:cNvPr id="203" name="Slide Number"/>
          <p:cNvSpPr txBox="1"/>
          <p:nvPr>
            <p:ph type="sldNum" sz="quarter" idx="2"/>
          </p:nvPr>
        </p:nvSpPr>
        <p:spPr>
          <a:xfrm>
            <a:off x="6357069" y="9283700"/>
            <a:ext cx="290662" cy="287561"/>
          </a:xfrm>
          <a:prstGeom prst="rect">
            <a:avLst/>
          </a:prstGeom>
        </p:spPr>
        <p:txBody>
          <a:bodyPr lIns="50800" tIns="50800" rIns="50800" bIns="50800" anchor="t"/>
          <a:lstStyle>
            <a:lvl1pPr algn="ctr">
              <a:defRPr>
                <a:solidFill>
                  <a:srgbClr val="858585"/>
                </a:solidFill>
                <a:uFill>
                  <a:solidFill>
                    <a:srgbClr val="858585"/>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10" name="Title Text"/>
          <p:cNvSpPr txBox="1"/>
          <p:nvPr>
            <p:ph type="title"/>
          </p:nvPr>
        </p:nvSpPr>
        <p:spPr>
          <a:xfrm>
            <a:off x="215900" y="254000"/>
            <a:ext cx="12560300" cy="1905000"/>
          </a:xfrm>
          <a:prstGeom prst="rect">
            <a:avLst/>
          </a:prstGeom>
        </p:spPr>
        <p:txBody>
          <a:bodyPr lIns="50800" tIns="50800" rIns="50800" bIns="50800"/>
          <a:lstStyle>
            <a:lvl1pPr defTabSz="914400">
              <a:defRPr>
                <a:uFill>
                  <a:solidFill>
                    <a:srgbClr val="FFFFFF"/>
                  </a:solidFill>
                </a:uFill>
              </a:defRPr>
            </a:lvl1pPr>
          </a:lstStyle>
          <a:p>
            <a:pPr/>
            <a:r>
              <a:t>Title Text</a:t>
            </a:r>
          </a:p>
        </p:txBody>
      </p:sp>
      <p:sp>
        <p:nvSpPr>
          <p:cNvPr id="211" name="Body Level One…"/>
          <p:cNvSpPr txBox="1"/>
          <p:nvPr>
            <p:ph type="body" idx="1"/>
          </p:nvPr>
        </p:nvSpPr>
        <p:spPr>
          <a:xfrm>
            <a:off x="1270000" y="1714500"/>
            <a:ext cx="10464800" cy="7797800"/>
          </a:xfrm>
          <a:prstGeom prst="rect">
            <a:avLst/>
          </a:prstGeom>
        </p:spPr>
        <p:txBody>
          <a:bodyPr/>
          <a:lstStyle>
            <a:lvl1pPr marL="838200" indent="-571500" defTabSz="914400">
              <a:buFont typeface="Palatino"/>
              <a:defRPr>
                <a:solidFill>
                  <a:srgbClr val="858585"/>
                </a:solidFill>
                <a:uFill>
                  <a:solidFill>
                    <a:srgbClr val="858585"/>
                  </a:solidFill>
                </a:uFill>
              </a:defRPr>
            </a:lvl1pPr>
            <a:lvl2pPr marL="1282700" indent="-571500" defTabSz="914400">
              <a:buFont typeface="Palatino"/>
              <a:defRPr>
                <a:solidFill>
                  <a:srgbClr val="858585"/>
                </a:solidFill>
                <a:uFill>
                  <a:solidFill>
                    <a:srgbClr val="858585"/>
                  </a:solidFill>
                </a:uFill>
              </a:defRPr>
            </a:lvl2pPr>
            <a:lvl3pPr marL="1727200" indent="-571500" defTabSz="914400">
              <a:buFont typeface="Palatino"/>
              <a:defRPr>
                <a:solidFill>
                  <a:srgbClr val="858585"/>
                </a:solidFill>
                <a:uFill>
                  <a:solidFill>
                    <a:srgbClr val="858585"/>
                  </a:solidFill>
                </a:uFill>
              </a:defRPr>
            </a:lvl3pPr>
            <a:lvl4pPr marL="2171700" indent="-571500" defTabSz="914400">
              <a:buFont typeface="Palatino"/>
              <a:defRPr>
                <a:solidFill>
                  <a:srgbClr val="858585"/>
                </a:solidFill>
                <a:uFill>
                  <a:solidFill>
                    <a:srgbClr val="858585"/>
                  </a:solidFill>
                </a:uFill>
              </a:defRPr>
            </a:lvl4pPr>
            <a:lvl5pPr marL="2616200" indent="-571500" defTabSz="914400">
              <a:buFont typeface="Palatino"/>
              <a:defRPr>
                <a:solidFill>
                  <a:srgbClr val="858585"/>
                </a:solidFill>
                <a:uFill>
                  <a:solidFill>
                    <a:srgbClr val="858585"/>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212" name="Slide Number"/>
          <p:cNvSpPr txBox="1"/>
          <p:nvPr>
            <p:ph type="sldNum" sz="quarter" idx="2"/>
          </p:nvPr>
        </p:nvSpPr>
        <p:spPr>
          <a:xfrm>
            <a:off x="6357069" y="9283700"/>
            <a:ext cx="290662" cy="287561"/>
          </a:xfrm>
          <a:prstGeom prst="rect">
            <a:avLst/>
          </a:prstGeom>
        </p:spPr>
        <p:txBody>
          <a:bodyPr lIns="50800" tIns="50800" rIns="50800" bIns="50800" anchor="t"/>
          <a:lstStyle>
            <a:lvl1pPr algn="ctr">
              <a:defRPr>
                <a:solidFill>
                  <a:srgbClr val="858585"/>
                </a:solidFill>
                <a:uFill>
                  <a:solidFill>
                    <a:srgbClr val="858585"/>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19" name="brush-2_hi-res.png" descr="brush-2_hi-res.png"/>
          <p:cNvPicPr>
            <a:picLocks noChangeAspect="1"/>
          </p:cNvPicPr>
          <p:nvPr/>
        </p:nvPicPr>
        <p:blipFill>
          <a:blip r:embed="rId3">
            <a:extLst/>
          </a:blip>
          <a:stretch>
            <a:fillRect/>
          </a:stretch>
        </p:blipFill>
        <p:spPr>
          <a:xfrm>
            <a:off x="-1037" y="2130244"/>
            <a:ext cx="11734804" cy="668226"/>
          </a:xfrm>
          <a:prstGeom prst="rect">
            <a:avLst/>
          </a:prstGeom>
          <a:ln w="12700">
            <a:miter lim="400000"/>
          </a:ln>
        </p:spPr>
      </p:pic>
      <p:sp>
        <p:nvSpPr>
          <p:cNvPr id="220" name="Title Text"/>
          <p:cNvSpPr txBox="1"/>
          <p:nvPr>
            <p:ph type="title"/>
          </p:nvPr>
        </p:nvSpPr>
        <p:spPr>
          <a:xfrm>
            <a:off x="965200" y="304800"/>
            <a:ext cx="11074400" cy="2082800"/>
          </a:xfrm>
          <a:prstGeom prst="rect">
            <a:avLst/>
          </a:prstGeom>
          <a:noFill/>
        </p:spPr>
        <p:txBody>
          <a:bodyPr lIns="50800" tIns="50800" rIns="50800" bIns="50800"/>
          <a:lstStyle>
            <a:lvl1pPr>
              <a:defRPr cap="all" spc="32" sz="6400">
                <a:solidFill>
                  <a:srgbClr val="F0F0F0"/>
                </a:solidFill>
                <a:latin typeface="Gill Sans"/>
                <a:ea typeface="Gill Sans"/>
                <a:cs typeface="Gill Sans"/>
                <a:sym typeface="Gill Sans"/>
              </a:defRPr>
            </a:lvl1pPr>
          </a:lstStyle>
          <a:p>
            <a:pPr/>
            <a:r>
              <a:t>Title Text</a:t>
            </a:r>
          </a:p>
        </p:txBody>
      </p:sp>
      <p:sp>
        <p:nvSpPr>
          <p:cNvPr id="221" name="Body Level One…"/>
          <p:cNvSpPr txBox="1"/>
          <p:nvPr>
            <p:ph type="body" idx="1"/>
          </p:nvPr>
        </p:nvSpPr>
        <p:spPr>
          <a:xfrm>
            <a:off x="965200" y="3098800"/>
            <a:ext cx="11074400" cy="5715000"/>
          </a:xfrm>
          <a:prstGeom prst="rect">
            <a:avLst/>
          </a:prstGeom>
        </p:spPr>
        <p:txBody>
          <a:bodyPr/>
          <a:lstStyle>
            <a:lvl1pPr marL="406400" indent="-406400">
              <a:spcBef>
                <a:spcPts val="3200"/>
              </a:spcBef>
              <a:buClrTx/>
              <a:buSzPct val="36663"/>
              <a:buBlip>
                <a:blip r:embed="rId4"/>
              </a:buBlip>
              <a:defRPr sz="3800">
                <a:solidFill>
                  <a:srgbClr val="F0D6AC"/>
                </a:solidFill>
                <a:latin typeface="Gill Sans"/>
                <a:ea typeface="Gill Sans"/>
                <a:cs typeface="Gill Sans"/>
                <a:sym typeface="Gill Sans"/>
              </a:defRPr>
            </a:lvl1pPr>
            <a:lvl2pPr marL="850900" indent="-406400">
              <a:spcBef>
                <a:spcPts val="3200"/>
              </a:spcBef>
              <a:buClrTx/>
              <a:buSzPct val="36663"/>
              <a:buBlip>
                <a:blip r:embed="rId4"/>
              </a:buBlip>
              <a:defRPr sz="3800">
                <a:solidFill>
                  <a:srgbClr val="F0D6AC"/>
                </a:solidFill>
                <a:latin typeface="Gill Sans"/>
                <a:ea typeface="Gill Sans"/>
                <a:cs typeface="Gill Sans"/>
                <a:sym typeface="Gill Sans"/>
              </a:defRPr>
            </a:lvl2pPr>
            <a:lvl3pPr marL="1295400" indent="-406400">
              <a:spcBef>
                <a:spcPts val="3200"/>
              </a:spcBef>
              <a:buClrTx/>
              <a:buSzPct val="36663"/>
              <a:buBlip>
                <a:blip r:embed="rId4"/>
              </a:buBlip>
              <a:defRPr sz="3800">
                <a:solidFill>
                  <a:srgbClr val="F0D6AC"/>
                </a:solidFill>
                <a:latin typeface="Gill Sans"/>
                <a:ea typeface="Gill Sans"/>
                <a:cs typeface="Gill Sans"/>
                <a:sym typeface="Gill Sans"/>
              </a:defRPr>
            </a:lvl3pPr>
            <a:lvl4pPr marL="1739900" indent="-406400">
              <a:spcBef>
                <a:spcPts val="3200"/>
              </a:spcBef>
              <a:buClrTx/>
              <a:buSzPct val="36663"/>
              <a:buBlip>
                <a:blip r:embed="rId4"/>
              </a:buBlip>
              <a:defRPr sz="3800">
                <a:solidFill>
                  <a:srgbClr val="F0D6AC"/>
                </a:solidFill>
                <a:latin typeface="Gill Sans"/>
                <a:ea typeface="Gill Sans"/>
                <a:cs typeface="Gill Sans"/>
                <a:sym typeface="Gill Sans"/>
              </a:defRPr>
            </a:lvl4pPr>
            <a:lvl5pPr marL="2184400" indent="-406400">
              <a:spcBef>
                <a:spcPts val="3200"/>
              </a:spcBef>
              <a:buClrTx/>
              <a:buSzPct val="36663"/>
              <a:buBlip>
                <a:blip r:embed="rId4"/>
              </a:buBlip>
              <a:defRPr sz="3800">
                <a:solidFill>
                  <a:srgbClr val="F0D6AC"/>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22" name="Slide Number"/>
          <p:cNvSpPr txBox="1"/>
          <p:nvPr>
            <p:ph type="sldNum" sz="quarter" idx="2"/>
          </p:nvPr>
        </p:nvSpPr>
        <p:spPr>
          <a:xfrm>
            <a:off x="6337300" y="9461500"/>
            <a:ext cx="317500" cy="342900"/>
          </a:xfrm>
          <a:prstGeom prst="rect">
            <a:avLst/>
          </a:prstGeom>
        </p:spPr>
        <p:txBody>
          <a:bodyPr lIns="50800" tIns="50800" rIns="50800" bIns="50800" anchor="t"/>
          <a:lstStyle>
            <a:lvl1pPr algn="ctr">
              <a:defRPr sz="1600">
                <a:solidFill>
                  <a:srgbClr val="BE3F2B"/>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229" name="Title Text"/>
          <p:cNvSpPr txBox="1"/>
          <p:nvPr>
            <p:ph type="title"/>
          </p:nvPr>
        </p:nvSpPr>
        <p:spPr>
          <a:xfrm>
            <a:off x="215900" y="254000"/>
            <a:ext cx="12560300" cy="1905000"/>
          </a:xfrm>
          <a:prstGeom prst="rect">
            <a:avLst/>
          </a:prstGeom>
        </p:spPr>
        <p:txBody>
          <a:bodyPr lIns="50800" tIns="50800" rIns="50800" bIns="50800"/>
          <a:lstStyle/>
          <a:p>
            <a:pPr/>
            <a:r>
              <a:t>Title Text</a:t>
            </a:r>
          </a:p>
        </p:txBody>
      </p:sp>
      <p:sp>
        <p:nvSpPr>
          <p:cNvPr id="230" name="Slide Number"/>
          <p:cNvSpPr txBox="1"/>
          <p:nvPr>
            <p:ph type="sldNum" sz="quarter" idx="2"/>
          </p:nvPr>
        </p:nvSpPr>
        <p:spPr>
          <a:xfrm>
            <a:off x="6324599" y="9220200"/>
            <a:ext cx="342901" cy="406400"/>
          </a:xfrm>
          <a:prstGeom prst="rect">
            <a:avLst/>
          </a:prstGeom>
        </p:spPr>
        <p:txBody>
          <a:bodyPr lIns="50800" tIns="50800" rIns="50800" bIns="50800" anchor="t"/>
          <a:lstStyle>
            <a:lvl1pPr algn="ctr">
              <a:defRPr sz="1800">
                <a:solidFill>
                  <a:srgbClr val="000000"/>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37" name="Title Text"/>
          <p:cNvSpPr txBox="1"/>
          <p:nvPr>
            <p:ph type="title"/>
          </p:nvPr>
        </p:nvSpPr>
        <p:spPr>
          <a:xfrm>
            <a:off x="215900" y="223761"/>
            <a:ext cx="12560300" cy="1965480"/>
          </a:xfrm>
          <a:prstGeom prst="rect">
            <a:avLst/>
          </a:prstGeom>
        </p:spPr>
        <p:txBody>
          <a:bodyPr/>
          <a:lstStyle/>
          <a:p>
            <a:pPr/>
            <a:r>
              <a:t>Title Text</a:t>
            </a:r>
          </a:p>
        </p:txBody>
      </p:sp>
      <p:sp>
        <p:nvSpPr>
          <p:cNvPr id="23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39" name="Slide Number"/>
          <p:cNvSpPr txBox="1"/>
          <p:nvPr>
            <p:ph type="sldNum" sz="quarter" idx="2"/>
          </p:nvPr>
        </p:nvSpPr>
        <p:spPr>
          <a:xfrm>
            <a:off x="12074063" y="8641093"/>
            <a:ext cx="280498" cy="277398"/>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246" name="Title Text"/>
          <p:cNvSpPr txBox="1"/>
          <p:nvPr>
            <p:ph type="title"/>
          </p:nvPr>
        </p:nvSpPr>
        <p:spPr>
          <a:xfrm>
            <a:off x="215900" y="0"/>
            <a:ext cx="12560300" cy="2413000"/>
          </a:xfrm>
          <a:prstGeom prst="rect">
            <a:avLst/>
          </a:prstGeom>
        </p:spPr>
        <p:txBody>
          <a:bodyPr/>
          <a:lstStyle/>
          <a:p>
            <a:pPr/>
            <a:r>
              <a:t>Title Text</a:t>
            </a:r>
          </a:p>
        </p:txBody>
      </p:sp>
      <p:sp>
        <p:nvSpPr>
          <p:cNvPr id="247" name="Slide Number"/>
          <p:cNvSpPr txBox="1"/>
          <p:nvPr>
            <p:ph type="sldNum" sz="quarter" idx="2"/>
          </p:nvPr>
        </p:nvSpPr>
        <p:spPr>
          <a:xfrm>
            <a:off x="12074063" y="8641093"/>
            <a:ext cx="280498" cy="277398"/>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254" name="Title Text"/>
          <p:cNvSpPr txBox="1"/>
          <p:nvPr>
            <p:ph type="title"/>
          </p:nvPr>
        </p:nvSpPr>
        <p:spPr>
          <a:xfrm>
            <a:off x="215900" y="0"/>
            <a:ext cx="12560300" cy="2413000"/>
          </a:xfrm>
          <a:prstGeom prst="rect">
            <a:avLst/>
          </a:prstGeom>
        </p:spPr>
        <p:txBody>
          <a:bodyPr/>
          <a:lstStyle/>
          <a:p>
            <a:pPr/>
            <a:r>
              <a:t>Title Text</a:t>
            </a:r>
          </a:p>
        </p:txBody>
      </p:sp>
      <p:sp>
        <p:nvSpPr>
          <p:cNvPr id="255" name="Slide Number"/>
          <p:cNvSpPr txBox="1"/>
          <p:nvPr>
            <p:ph type="sldNum" sz="quarter" idx="2"/>
          </p:nvPr>
        </p:nvSpPr>
        <p:spPr>
          <a:xfrm>
            <a:off x="12074060" y="8641092"/>
            <a:ext cx="280501" cy="277400"/>
          </a:xfrm>
          <a:prstGeom prst="rect">
            <a:avLst/>
          </a:prstGeom>
        </p:spPr>
        <p:txBody>
          <a:bodyPr lIns="45718" tIns="45718" rIns="45718" bIns="45718"/>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2 Column">
    <p:spTree>
      <p:nvGrpSpPr>
        <p:cNvPr id="1" name=""/>
        <p:cNvGrpSpPr/>
        <p:nvPr/>
      </p:nvGrpSpPr>
      <p:grpSpPr>
        <a:xfrm>
          <a:off x="0" y="0"/>
          <a:ext cx="0" cy="0"/>
          <a:chOff x="0" y="0"/>
          <a:chExt cx="0" cy="0"/>
        </a:xfrm>
      </p:grpSpPr>
      <p:sp>
        <p:nvSpPr>
          <p:cNvPr id="29" name="Title Text"/>
          <p:cNvSpPr txBox="1"/>
          <p:nvPr>
            <p:ph type="title"/>
          </p:nvPr>
        </p:nvSpPr>
        <p:spPr>
          <a:xfrm>
            <a:off x="215900" y="127000"/>
            <a:ext cx="12560300" cy="2159000"/>
          </a:xfrm>
          <a:prstGeom prst="rect">
            <a:avLst/>
          </a:prstGeom>
        </p:spPr>
        <p:txBody>
          <a:bodyPr/>
          <a:lstStyle/>
          <a:p>
            <a:pPr/>
            <a:r>
              <a:t>Title Text</a:t>
            </a:r>
          </a:p>
        </p:txBody>
      </p:sp>
      <p:sp>
        <p:nvSpPr>
          <p:cNvPr id="30" name="Body Level One…"/>
          <p:cNvSpPr txBox="1"/>
          <p:nvPr>
            <p:ph type="body" idx="1"/>
          </p:nvPr>
        </p:nvSpPr>
        <p:spPr>
          <a:xfrm>
            <a:off x="1270000" y="2286000"/>
            <a:ext cx="10464800" cy="7467600"/>
          </a:xfrm>
          <a:prstGeom prst="rect">
            <a:avLst/>
          </a:prstGeom>
        </p:spPr>
        <p:txBody>
          <a:bodyPr lIns="0" tIns="0" rIns="0" bIns="0" numCol="2" spcCol="523240" anchor="t"/>
          <a:lstStyle>
            <a:lvl1pPr marL="843149" indent="-525649">
              <a:spcBef>
                <a:spcPts val="3500"/>
              </a:spcBef>
              <a:defRPr sz="3600"/>
            </a:lvl1pPr>
            <a:lvl2pPr marL="1287649" indent="-525649">
              <a:spcBef>
                <a:spcPts val="3500"/>
              </a:spcBef>
              <a:defRPr sz="3600"/>
            </a:lvl2pPr>
            <a:lvl3pPr marL="1732151" indent="-525651">
              <a:spcBef>
                <a:spcPts val="3500"/>
              </a:spcBef>
              <a:defRPr sz="3600"/>
            </a:lvl3pPr>
            <a:lvl4pPr marL="2176651" indent="-525651">
              <a:spcBef>
                <a:spcPts val="3500"/>
              </a:spcBef>
              <a:defRPr sz="3600"/>
            </a:lvl4pPr>
            <a:lvl5pPr marL="2621151" indent="-525651">
              <a:spcBef>
                <a:spcPts val="3500"/>
              </a:spcBef>
              <a:defRPr sz="36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38" name="Body Level One…"/>
          <p:cNvSpPr txBox="1"/>
          <p:nvPr>
            <p:ph type="body" idx="1"/>
          </p:nvPr>
        </p:nvSpPr>
        <p:spPr>
          <a:xfrm>
            <a:off x="1270000" y="1270000"/>
            <a:ext cx="10464800" cy="7213600"/>
          </a:xfrm>
          <a:prstGeom prst="rect">
            <a:avLst/>
          </a:prstGeom>
        </p:spPr>
        <p:txBody>
          <a:bodyPr/>
          <a:lstStyle>
            <a:lvl1pPr>
              <a:spcBef>
                <a:spcPts val="4200"/>
              </a:spcBef>
            </a:lvl1pPr>
            <a:lvl2pPr>
              <a:spcBef>
                <a:spcPts val="4200"/>
              </a:spcBef>
            </a:lvl2pPr>
            <a:lvl3pPr>
              <a:spcBef>
                <a:spcPts val="4200"/>
              </a:spcBef>
            </a:lvl3pPr>
            <a:lvl4pPr>
              <a:spcBef>
                <a:spcPts val="4200"/>
              </a:spcBef>
            </a:lvl4pPr>
            <a:lvl5pPr>
              <a:spcBef>
                <a:spcPts val="4200"/>
              </a:spcBef>
            </a:lvl5pPr>
          </a:lstStyle>
          <a:p>
            <a:pPr/>
            <a:r>
              <a:t>Body Level One</a:t>
            </a:r>
          </a:p>
          <a:p>
            <a:pPr lvl="1"/>
            <a:r>
              <a:t>Body Level Two</a:t>
            </a:r>
          </a:p>
          <a:p>
            <a:pPr lvl="2"/>
            <a:r>
              <a:t>Body Level Three</a:t>
            </a:r>
          </a:p>
          <a:p>
            <a:pPr lvl="3"/>
            <a:r>
              <a:t>Body Level Four</a:t>
            </a:r>
          </a:p>
          <a:p>
            <a:pPr lvl="4"/>
            <a:r>
              <a:t>Body Level Five</a:t>
            </a:r>
          </a:p>
        </p:txBody>
      </p:sp>
      <p:sp>
        <p:nvSpPr>
          <p:cNvPr id="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 Alternate">
    <p:spTree>
      <p:nvGrpSpPr>
        <p:cNvPr id="1" name=""/>
        <p:cNvGrpSpPr/>
        <p:nvPr/>
      </p:nvGrpSpPr>
      <p:grpSpPr>
        <a:xfrm>
          <a:off x="0" y="0"/>
          <a:ext cx="0" cy="0"/>
          <a:chOff x="0" y="0"/>
          <a:chExt cx="0" cy="0"/>
        </a:xfrm>
      </p:grpSpPr>
      <p:sp>
        <p:nvSpPr>
          <p:cNvPr id="46" name="Rectangle"/>
          <p:cNvSpPr/>
          <p:nvPr/>
        </p:nvSpPr>
        <p:spPr>
          <a:xfrm>
            <a:off x="11861800" y="215900"/>
            <a:ext cx="1041400" cy="9321800"/>
          </a:xfrm>
          <a:prstGeom prst="rect">
            <a:avLst/>
          </a:prstGeom>
          <a:solidFill>
            <a:srgbClr val="F29031">
              <a:alpha val="97000"/>
            </a:srgbClr>
          </a:solidFill>
          <a:ln w="12700">
            <a:miter lim="400000"/>
          </a:ln>
        </p:spPr>
        <p:txBody>
          <a:bodyPr lIns="50800" tIns="50800" rIns="50800" bIns="50800" anchor="ctr"/>
          <a:lstStyle/>
          <a:p>
            <a:pPr>
              <a:defRPr>
                <a:latin typeface="Gill Sans"/>
                <a:ea typeface="Gill Sans"/>
                <a:cs typeface="Gill Sans"/>
                <a:sym typeface="Gill Sans"/>
              </a:defRPr>
            </a:pPr>
          </a:p>
        </p:txBody>
      </p:sp>
      <p:sp>
        <p:nvSpPr>
          <p:cNvPr id="47" name="Body Level One…"/>
          <p:cNvSpPr txBox="1"/>
          <p:nvPr>
            <p:ph type="body" idx="1"/>
          </p:nvPr>
        </p:nvSpPr>
        <p:spPr>
          <a:xfrm>
            <a:off x="1270000" y="1270000"/>
            <a:ext cx="10464800" cy="7213600"/>
          </a:xfrm>
          <a:prstGeom prst="rect">
            <a:avLst/>
          </a:prstGeom>
        </p:spPr>
        <p:txBody>
          <a:bodyPr/>
          <a:lstStyle>
            <a:lvl1pPr>
              <a:spcBef>
                <a:spcPts val="4200"/>
              </a:spcBef>
              <a:buClr>
                <a:srgbClr val="F29031"/>
              </a:buClr>
            </a:lvl1pPr>
            <a:lvl2pPr>
              <a:spcBef>
                <a:spcPts val="4200"/>
              </a:spcBef>
              <a:buClr>
                <a:srgbClr val="F29031"/>
              </a:buClr>
            </a:lvl2pPr>
            <a:lvl3pPr>
              <a:spcBef>
                <a:spcPts val="4200"/>
              </a:spcBef>
              <a:buClr>
                <a:srgbClr val="F29031"/>
              </a:buClr>
            </a:lvl3pPr>
            <a:lvl4pPr>
              <a:spcBef>
                <a:spcPts val="4200"/>
              </a:spcBef>
              <a:buClr>
                <a:srgbClr val="F29031"/>
              </a:buClr>
            </a:lvl4pPr>
            <a:lvl5pPr>
              <a:spcBef>
                <a:spcPts val="4200"/>
              </a:spcBef>
              <a:buClr>
                <a:srgbClr val="F29031"/>
              </a:buClr>
            </a:lvl5pPr>
          </a:lstStyle>
          <a:p>
            <a:pPr/>
            <a:r>
              <a:t>Body Level One</a:t>
            </a:r>
          </a:p>
          <a:p>
            <a:pPr lvl="1"/>
            <a:r>
              <a:t>Body Level Two</a:t>
            </a:r>
          </a:p>
          <a:p>
            <a:pPr lvl="2"/>
            <a:r>
              <a:t>Body Level Three</a:t>
            </a:r>
          </a:p>
          <a:p>
            <a:pPr lvl="3"/>
            <a:r>
              <a:t>Body Level Four</a:t>
            </a:r>
          </a:p>
          <a:p>
            <a:pPr lvl="4"/>
            <a:r>
              <a:t>Body Level Five</a:t>
            </a:r>
          </a:p>
        </p:txBody>
      </p:sp>
      <p:sp>
        <p:nvSpPr>
          <p:cNvPr id="4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62" name="Title Text"/>
          <p:cNvSpPr txBox="1"/>
          <p:nvPr>
            <p:ph type="title"/>
          </p:nvPr>
        </p:nvSpPr>
        <p:spPr>
          <a:xfrm>
            <a:off x="215900" y="0"/>
            <a:ext cx="12560300" cy="2413000"/>
          </a:xfrm>
          <a:prstGeom prst="rect">
            <a:avLst/>
          </a:prstGeom>
        </p:spPr>
        <p:txBody>
          <a:bodyPr/>
          <a:lstStyle/>
          <a:p>
            <a:pPr/>
            <a:r>
              <a:t>Title Text</a:t>
            </a:r>
          </a:p>
        </p:txBody>
      </p:sp>
      <p:sp>
        <p:nvSpPr>
          <p:cNvPr id="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70" name="Title Text"/>
          <p:cNvSpPr txBox="1"/>
          <p:nvPr>
            <p:ph type="title"/>
          </p:nvPr>
        </p:nvSpPr>
        <p:spPr>
          <a:xfrm>
            <a:off x="215900" y="3924300"/>
            <a:ext cx="12560300" cy="1905000"/>
          </a:xfrm>
          <a:prstGeom prst="rect">
            <a:avLst/>
          </a:prstGeom>
          <a:solidFill>
            <a:srgbClr val="E4589C"/>
          </a:solidFill>
        </p:spPr>
        <p:txBody>
          <a:bodyPr/>
          <a:lstStyle/>
          <a:p>
            <a:pPr/>
            <a:r>
              <a:t>Title Text</a:t>
            </a:r>
          </a:p>
        </p:txBody>
      </p:sp>
      <p:sp>
        <p:nvSpPr>
          <p:cNvPr id="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grpSp>
        <p:nvGrpSpPr>
          <p:cNvPr id="82" name="Group"/>
          <p:cNvGrpSpPr/>
          <p:nvPr/>
        </p:nvGrpSpPr>
        <p:grpSpPr>
          <a:xfrm>
            <a:off x="10261600" y="241292"/>
            <a:ext cx="2514600" cy="9283716"/>
            <a:chOff x="0" y="0"/>
            <a:chExt cx="2514600" cy="9283715"/>
          </a:xfrm>
        </p:grpSpPr>
        <p:grpSp>
          <p:nvGrpSpPr>
            <p:cNvPr id="80" name="Group"/>
            <p:cNvGrpSpPr/>
            <p:nvPr/>
          </p:nvGrpSpPr>
          <p:grpSpPr>
            <a:xfrm>
              <a:off x="0" y="2489202"/>
              <a:ext cx="2514600" cy="6794513"/>
              <a:chOff x="0" y="-1"/>
              <a:chExt cx="2514600" cy="6794512"/>
            </a:xfrm>
          </p:grpSpPr>
          <p:sp>
            <p:nvSpPr>
              <p:cNvPr id="78" name="Rectangle"/>
              <p:cNvSpPr/>
              <p:nvPr/>
            </p:nvSpPr>
            <p:spPr>
              <a:xfrm>
                <a:off x="0" y="-2"/>
                <a:ext cx="2514600" cy="6794514"/>
              </a:xfrm>
              <a:prstGeom prst="rect">
                <a:avLst/>
              </a:prstGeom>
              <a:solidFill>
                <a:srgbClr val="F2C100">
                  <a:alpha val="85000"/>
                </a:srgbClr>
              </a:solidFill>
              <a:ln w="12700" cap="flat">
                <a:noFill/>
                <a:miter lim="400000"/>
              </a:ln>
              <a:effectLst/>
            </p:spPr>
            <p:txBody>
              <a:bodyPr wrap="square" lIns="50800" tIns="50800" rIns="50800" bIns="50800" numCol="1" anchor="ctr">
                <a:noAutofit/>
              </a:bodyPr>
              <a:lstStyle/>
              <a:p>
                <a:pPr>
                  <a:defRPr sz="1800">
                    <a:solidFill>
                      <a:srgbClr val="000000"/>
                    </a:solidFill>
                    <a:latin typeface="Futura"/>
                    <a:ea typeface="Futura"/>
                    <a:cs typeface="Futura"/>
                    <a:sym typeface="Futura"/>
                  </a:defRPr>
                </a:pPr>
              </a:p>
            </p:txBody>
          </p:sp>
          <p:sp>
            <p:nvSpPr>
              <p:cNvPr id="79" name="Text"/>
              <p:cNvSpPr txBox="1"/>
              <p:nvPr/>
            </p:nvSpPr>
            <p:spPr>
              <a:xfrm>
                <a:off x="0" y="3043435"/>
                <a:ext cx="2514600" cy="7076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4300">
                    <a:latin typeface="Futura"/>
                    <a:ea typeface="Futura"/>
                    <a:cs typeface="Futura"/>
                    <a:sym typeface="Futura"/>
                  </a:defRPr>
                </a:lvl1pPr>
              </a:lstStyle>
              <a:p>
                <a:pPr/>
                <a:r>
                  <a:t> </a:t>
                </a:r>
              </a:p>
            </p:txBody>
          </p:sp>
        </p:grpSp>
        <p:sp>
          <p:nvSpPr>
            <p:cNvPr id="81" name="Rectangle"/>
            <p:cNvSpPr/>
            <p:nvPr/>
          </p:nvSpPr>
          <p:spPr>
            <a:xfrm>
              <a:off x="0" y="-1"/>
              <a:ext cx="2514600" cy="2501907"/>
            </a:xfrm>
            <a:prstGeom prst="rect">
              <a:avLst/>
            </a:prstGeom>
            <a:solidFill>
              <a:srgbClr val="5898CF"/>
            </a:solidFill>
            <a:ln w="12700" cap="flat">
              <a:noFill/>
              <a:miter lim="400000"/>
            </a:ln>
            <a:effectLst/>
          </p:spPr>
          <p:txBody>
            <a:bodyPr wrap="square" lIns="50800" tIns="50800" rIns="50800" bIns="50800" numCol="1" anchor="ctr">
              <a:noAutofit/>
            </a:bodyPr>
            <a:lstStyle/>
            <a:p>
              <a:pPr>
                <a:defRPr sz="4300">
                  <a:latin typeface="Futura"/>
                  <a:ea typeface="Futura"/>
                  <a:cs typeface="Futura"/>
                  <a:sym typeface="Futura"/>
                </a:defRPr>
              </a:pPr>
            </a:p>
          </p:txBody>
        </p:sp>
      </p:grpSp>
      <p:sp>
        <p:nvSpPr>
          <p:cNvPr id="83" name="Title Text"/>
          <p:cNvSpPr txBox="1"/>
          <p:nvPr>
            <p:ph type="title"/>
          </p:nvPr>
        </p:nvSpPr>
        <p:spPr>
          <a:xfrm>
            <a:off x="228600" y="45141"/>
            <a:ext cx="10033000" cy="2894217"/>
          </a:xfrm>
          <a:prstGeom prst="rect">
            <a:avLst/>
          </a:prstGeom>
          <a:solidFill>
            <a:srgbClr val="85C92E"/>
          </a:solidFill>
        </p:spPr>
        <p:txBody>
          <a:bodyPr/>
          <a:lstStyle>
            <a:lvl1pPr algn="l">
              <a:defRPr sz="8500"/>
            </a:lvl1pPr>
          </a:lstStyle>
          <a:p>
            <a:pPr/>
            <a:r>
              <a:t>Title Text</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215900" y="223761"/>
            <a:ext cx="12560300" cy="1965482"/>
          </a:xfrm>
          <a:prstGeom prst="rect">
            <a:avLst/>
          </a:prstGeom>
          <a:solidFill>
            <a:srgbClr val="8665E9"/>
          </a:solidFill>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a:r>
              <a:t>Title Text</a:t>
            </a:r>
          </a:p>
        </p:txBody>
      </p:sp>
      <p:sp>
        <p:nvSpPr>
          <p:cNvPr id="3" name="Body Level One…"/>
          <p:cNvSpPr txBox="1"/>
          <p:nvPr>
            <p:ph type="body" idx="1"/>
          </p:nvPr>
        </p:nvSpPr>
        <p:spPr>
          <a:xfrm>
            <a:off x="1270000" y="2189238"/>
            <a:ext cx="10464800" cy="68483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2074063" y="8901443"/>
            <a:ext cx="280499" cy="277398"/>
          </a:xfrm>
          <a:prstGeom prst="rect">
            <a:avLst/>
          </a:prstGeom>
          <a:ln w="12700">
            <a:miter lim="400000"/>
          </a:ln>
        </p:spPr>
        <p:txBody>
          <a:bodyPr wrap="none" lIns="45718" tIns="45718" rIns="45718" bIns="45718" anchor="ctr">
            <a:spAutoFit/>
          </a:bodyPr>
          <a:lstStyle>
            <a:lvl1pPr algn="r">
              <a:defRPr sz="1200">
                <a:solidFill>
                  <a:srgbClr val="868686"/>
                </a:solidFill>
                <a:latin typeface="Futura"/>
                <a:ea typeface="Futura"/>
                <a:cs typeface="Futura"/>
                <a:sym typeface="Futura"/>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7900" u="none">
          <a:ln>
            <a:noFill/>
          </a:ln>
          <a:solidFill>
            <a:srgbClr val="FFFFFF"/>
          </a:solidFill>
          <a:uFillTx/>
          <a:latin typeface="Futura"/>
          <a:ea typeface="Futura"/>
          <a:cs typeface="Futura"/>
          <a:sym typeface="Futura"/>
        </a:defRPr>
      </a:lvl1pPr>
      <a:lvl2pPr marL="0" marR="0" indent="0" algn="ctr" defTabSz="584200" rtl="0" latinLnBrk="0">
        <a:lnSpc>
          <a:spcPct val="100000"/>
        </a:lnSpc>
        <a:spcBef>
          <a:spcPts val="0"/>
        </a:spcBef>
        <a:spcAft>
          <a:spcPts val="0"/>
        </a:spcAft>
        <a:buClrTx/>
        <a:buSzTx/>
        <a:buFontTx/>
        <a:buNone/>
        <a:tabLst/>
        <a:defRPr b="0" baseline="0" cap="none" i="0" spc="0" strike="noStrike" sz="7900" u="none">
          <a:ln>
            <a:noFill/>
          </a:ln>
          <a:solidFill>
            <a:srgbClr val="FFFFFF"/>
          </a:solidFill>
          <a:uFillTx/>
          <a:latin typeface="Futura"/>
          <a:ea typeface="Futura"/>
          <a:cs typeface="Futura"/>
          <a:sym typeface="Futura"/>
        </a:defRPr>
      </a:lvl2pPr>
      <a:lvl3pPr marL="0" marR="0" indent="0" algn="ctr" defTabSz="584200" rtl="0" latinLnBrk="0">
        <a:lnSpc>
          <a:spcPct val="100000"/>
        </a:lnSpc>
        <a:spcBef>
          <a:spcPts val="0"/>
        </a:spcBef>
        <a:spcAft>
          <a:spcPts val="0"/>
        </a:spcAft>
        <a:buClrTx/>
        <a:buSzTx/>
        <a:buFontTx/>
        <a:buNone/>
        <a:tabLst/>
        <a:defRPr b="0" baseline="0" cap="none" i="0" spc="0" strike="noStrike" sz="7900" u="none">
          <a:ln>
            <a:noFill/>
          </a:ln>
          <a:solidFill>
            <a:srgbClr val="FFFFFF"/>
          </a:solidFill>
          <a:uFillTx/>
          <a:latin typeface="Futura"/>
          <a:ea typeface="Futura"/>
          <a:cs typeface="Futura"/>
          <a:sym typeface="Futura"/>
        </a:defRPr>
      </a:lvl3pPr>
      <a:lvl4pPr marL="0" marR="0" indent="0" algn="ctr" defTabSz="584200" rtl="0" latinLnBrk="0">
        <a:lnSpc>
          <a:spcPct val="100000"/>
        </a:lnSpc>
        <a:spcBef>
          <a:spcPts val="0"/>
        </a:spcBef>
        <a:spcAft>
          <a:spcPts val="0"/>
        </a:spcAft>
        <a:buClrTx/>
        <a:buSzTx/>
        <a:buFontTx/>
        <a:buNone/>
        <a:tabLst/>
        <a:defRPr b="0" baseline="0" cap="none" i="0" spc="0" strike="noStrike" sz="7900" u="none">
          <a:ln>
            <a:noFill/>
          </a:ln>
          <a:solidFill>
            <a:srgbClr val="FFFFFF"/>
          </a:solidFill>
          <a:uFillTx/>
          <a:latin typeface="Futura"/>
          <a:ea typeface="Futura"/>
          <a:cs typeface="Futura"/>
          <a:sym typeface="Futura"/>
        </a:defRPr>
      </a:lvl4pPr>
      <a:lvl5pPr marL="0" marR="0" indent="0" algn="ctr" defTabSz="584200" rtl="0" latinLnBrk="0">
        <a:lnSpc>
          <a:spcPct val="100000"/>
        </a:lnSpc>
        <a:spcBef>
          <a:spcPts val="0"/>
        </a:spcBef>
        <a:spcAft>
          <a:spcPts val="0"/>
        </a:spcAft>
        <a:buClrTx/>
        <a:buSzTx/>
        <a:buFontTx/>
        <a:buNone/>
        <a:tabLst/>
        <a:defRPr b="0" baseline="0" cap="none" i="0" spc="0" strike="noStrike" sz="7900" u="none">
          <a:ln>
            <a:noFill/>
          </a:ln>
          <a:solidFill>
            <a:srgbClr val="FFFFFF"/>
          </a:solidFill>
          <a:uFillTx/>
          <a:latin typeface="Futura"/>
          <a:ea typeface="Futura"/>
          <a:cs typeface="Futura"/>
          <a:sym typeface="Futura"/>
        </a:defRPr>
      </a:lvl5pPr>
      <a:lvl6pPr marL="0" marR="0" indent="0" algn="ctr" defTabSz="584200" rtl="0" latinLnBrk="0">
        <a:lnSpc>
          <a:spcPct val="100000"/>
        </a:lnSpc>
        <a:spcBef>
          <a:spcPts val="0"/>
        </a:spcBef>
        <a:spcAft>
          <a:spcPts val="0"/>
        </a:spcAft>
        <a:buClrTx/>
        <a:buSzTx/>
        <a:buFontTx/>
        <a:buNone/>
        <a:tabLst/>
        <a:defRPr b="0" baseline="0" cap="none" i="0" spc="0" strike="noStrike" sz="7900" u="none">
          <a:ln>
            <a:noFill/>
          </a:ln>
          <a:solidFill>
            <a:srgbClr val="FFFFFF"/>
          </a:solidFill>
          <a:uFillTx/>
          <a:latin typeface="Futura"/>
          <a:ea typeface="Futura"/>
          <a:cs typeface="Futura"/>
          <a:sym typeface="Futura"/>
        </a:defRPr>
      </a:lvl6pPr>
      <a:lvl7pPr marL="0" marR="0" indent="0" algn="ctr" defTabSz="584200" rtl="0" latinLnBrk="0">
        <a:lnSpc>
          <a:spcPct val="100000"/>
        </a:lnSpc>
        <a:spcBef>
          <a:spcPts val="0"/>
        </a:spcBef>
        <a:spcAft>
          <a:spcPts val="0"/>
        </a:spcAft>
        <a:buClrTx/>
        <a:buSzTx/>
        <a:buFontTx/>
        <a:buNone/>
        <a:tabLst/>
        <a:defRPr b="0" baseline="0" cap="none" i="0" spc="0" strike="noStrike" sz="7900" u="none">
          <a:ln>
            <a:noFill/>
          </a:ln>
          <a:solidFill>
            <a:srgbClr val="FFFFFF"/>
          </a:solidFill>
          <a:uFillTx/>
          <a:latin typeface="Futura"/>
          <a:ea typeface="Futura"/>
          <a:cs typeface="Futura"/>
          <a:sym typeface="Futura"/>
        </a:defRPr>
      </a:lvl7pPr>
      <a:lvl8pPr marL="0" marR="0" indent="0" algn="ctr" defTabSz="584200" rtl="0" latinLnBrk="0">
        <a:lnSpc>
          <a:spcPct val="100000"/>
        </a:lnSpc>
        <a:spcBef>
          <a:spcPts val="0"/>
        </a:spcBef>
        <a:spcAft>
          <a:spcPts val="0"/>
        </a:spcAft>
        <a:buClrTx/>
        <a:buSzTx/>
        <a:buFontTx/>
        <a:buNone/>
        <a:tabLst/>
        <a:defRPr b="0" baseline="0" cap="none" i="0" spc="0" strike="noStrike" sz="7900" u="none">
          <a:ln>
            <a:noFill/>
          </a:ln>
          <a:solidFill>
            <a:srgbClr val="FFFFFF"/>
          </a:solidFill>
          <a:uFillTx/>
          <a:latin typeface="Futura"/>
          <a:ea typeface="Futura"/>
          <a:cs typeface="Futura"/>
          <a:sym typeface="Futura"/>
        </a:defRPr>
      </a:lvl8pPr>
      <a:lvl9pPr marL="0" marR="0" indent="0" algn="ctr" defTabSz="584200" rtl="0" latinLnBrk="0">
        <a:lnSpc>
          <a:spcPct val="100000"/>
        </a:lnSpc>
        <a:spcBef>
          <a:spcPts val="0"/>
        </a:spcBef>
        <a:spcAft>
          <a:spcPts val="0"/>
        </a:spcAft>
        <a:buClrTx/>
        <a:buSzTx/>
        <a:buFontTx/>
        <a:buNone/>
        <a:tabLst/>
        <a:defRPr b="0" baseline="0" cap="none" i="0" spc="0" strike="noStrike" sz="7900" u="none">
          <a:ln>
            <a:noFill/>
          </a:ln>
          <a:solidFill>
            <a:srgbClr val="FFFFFF"/>
          </a:solidFill>
          <a:uFillTx/>
          <a:latin typeface="Futura"/>
          <a:ea typeface="Futura"/>
          <a:cs typeface="Futura"/>
          <a:sym typeface="Futura"/>
        </a:defRPr>
      </a:lvl9pPr>
    </p:titleStyle>
    <p:bodyStyle>
      <a:lvl1pPr marL="889324" marR="0" indent="-571824" algn="l" defTabSz="584200" latinLnBrk="0">
        <a:lnSpc>
          <a:spcPct val="100000"/>
        </a:lnSpc>
        <a:spcBef>
          <a:spcPts val="2400"/>
        </a:spcBef>
        <a:spcAft>
          <a:spcPts val="0"/>
        </a:spcAft>
        <a:buClr>
          <a:srgbClr val="8665E9"/>
        </a:buClr>
        <a:buSzPct val="100000"/>
        <a:buFontTx/>
        <a:buChar char="•"/>
        <a:tabLst/>
        <a:defRPr b="0" baseline="0" cap="none" i="0" spc="0" strike="noStrike" sz="4200" u="none">
          <a:ln>
            <a:noFill/>
          </a:ln>
          <a:solidFill>
            <a:srgbClr val="868686"/>
          </a:solidFill>
          <a:uFillTx/>
          <a:latin typeface="Palatino"/>
          <a:ea typeface="Palatino"/>
          <a:cs typeface="Palatino"/>
          <a:sym typeface="Palatino"/>
        </a:defRPr>
      </a:lvl1pPr>
      <a:lvl2pPr marL="1333824" marR="0" indent="-571824" algn="l" defTabSz="584200" latinLnBrk="0">
        <a:lnSpc>
          <a:spcPct val="100000"/>
        </a:lnSpc>
        <a:spcBef>
          <a:spcPts val="2400"/>
        </a:spcBef>
        <a:spcAft>
          <a:spcPts val="0"/>
        </a:spcAft>
        <a:buClr>
          <a:srgbClr val="8665E9"/>
        </a:buClr>
        <a:buSzPct val="100000"/>
        <a:buFontTx/>
        <a:buChar char="•"/>
        <a:tabLst/>
        <a:defRPr b="0" baseline="0" cap="none" i="0" spc="0" strike="noStrike" sz="4200" u="none">
          <a:ln>
            <a:noFill/>
          </a:ln>
          <a:solidFill>
            <a:srgbClr val="868686"/>
          </a:solidFill>
          <a:uFillTx/>
          <a:latin typeface="Palatino"/>
          <a:ea typeface="Palatino"/>
          <a:cs typeface="Palatino"/>
          <a:sym typeface="Palatino"/>
        </a:defRPr>
      </a:lvl2pPr>
      <a:lvl3pPr marL="1778324" marR="0" indent="-571824" algn="l" defTabSz="584200" latinLnBrk="0">
        <a:lnSpc>
          <a:spcPct val="100000"/>
        </a:lnSpc>
        <a:spcBef>
          <a:spcPts val="2400"/>
        </a:spcBef>
        <a:spcAft>
          <a:spcPts val="0"/>
        </a:spcAft>
        <a:buClr>
          <a:srgbClr val="8665E9"/>
        </a:buClr>
        <a:buSzPct val="100000"/>
        <a:buFontTx/>
        <a:buChar char="•"/>
        <a:tabLst/>
        <a:defRPr b="0" baseline="0" cap="none" i="0" spc="0" strike="noStrike" sz="4200" u="none">
          <a:ln>
            <a:noFill/>
          </a:ln>
          <a:solidFill>
            <a:srgbClr val="868686"/>
          </a:solidFill>
          <a:uFillTx/>
          <a:latin typeface="Palatino"/>
          <a:ea typeface="Palatino"/>
          <a:cs typeface="Palatino"/>
          <a:sym typeface="Palatino"/>
        </a:defRPr>
      </a:lvl3pPr>
      <a:lvl4pPr marL="2222824" marR="0" indent="-571824" algn="l" defTabSz="584200" latinLnBrk="0">
        <a:lnSpc>
          <a:spcPct val="100000"/>
        </a:lnSpc>
        <a:spcBef>
          <a:spcPts val="2400"/>
        </a:spcBef>
        <a:spcAft>
          <a:spcPts val="0"/>
        </a:spcAft>
        <a:buClr>
          <a:srgbClr val="8665E9"/>
        </a:buClr>
        <a:buSzPct val="100000"/>
        <a:buFontTx/>
        <a:buChar char="•"/>
        <a:tabLst/>
        <a:defRPr b="0" baseline="0" cap="none" i="0" spc="0" strike="noStrike" sz="4200" u="none">
          <a:ln>
            <a:noFill/>
          </a:ln>
          <a:solidFill>
            <a:srgbClr val="868686"/>
          </a:solidFill>
          <a:uFillTx/>
          <a:latin typeface="Palatino"/>
          <a:ea typeface="Palatino"/>
          <a:cs typeface="Palatino"/>
          <a:sym typeface="Palatino"/>
        </a:defRPr>
      </a:lvl4pPr>
      <a:lvl5pPr marL="2667324" marR="0" indent="-571824" algn="l" defTabSz="584200" latinLnBrk="0">
        <a:lnSpc>
          <a:spcPct val="100000"/>
        </a:lnSpc>
        <a:spcBef>
          <a:spcPts val="2400"/>
        </a:spcBef>
        <a:spcAft>
          <a:spcPts val="0"/>
        </a:spcAft>
        <a:buClr>
          <a:srgbClr val="8665E9"/>
        </a:buClr>
        <a:buSzPct val="100000"/>
        <a:buFontTx/>
        <a:buChar char="•"/>
        <a:tabLst/>
        <a:defRPr b="0" baseline="0" cap="none" i="0" spc="0" strike="noStrike" sz="4200" u="none">
          <a:ln>
            <a:noFill/>
          </a:ln>
          <a:solidFill>
            <a:srgbClr val="868686"/>
          </a:solidFill>
          <a:uFillTx/>
          <a:latin typeface="Palatino"/>
          <a:ea typeface="Palatino"/>
          <a:cs typeface="Palatino"/>
          <a:sym typeface="Palatino"/>
        </a:defRPr>
      </a:lvl5pPr>
      <a:lvl6pPr marL="3022924" marR="0" indent="-571824" algn="l" defTabSz="584200" latinLnBrk="0">
        <a:lnSpc>
          <a:spcPct val="100000"/>
        </a:lnSpc>
        <a:spcBef>
          <a:spcPts val="2400"/>
        </a:spcBef>
        <a:spcAft>
          <a:spcPts val="0"/>
        </a:spcAft>
        <a:buClr>
          <a:srgbClr val="8665E9"/>
        </a:buClr>
        <a:buSzPct val="100000"/>
        <a:buFontTx/>
        <a:buChar char="•"/>
        <a:tabLst/>
        <a:defRPr b="0" baseline="0" cap="none" i="0" spc="0" strike="noStrike" sz="4200" u="none">
          <a:ln>
            <a:noFill/>
          </a:ln>
          <a:solidFill>
            <a:srgbClr val="868686"/>
          </a:solidFill>
          <a:uFillTx/>
          <a:latin typeface="Palatino"/>
          <a:ea typeface="Palatino"/>
          <a:cs typeface="Palatino"/>
          <a:sym typeface="Palatino"/>
        </a:defRPr>
      </a:lvl6pPr>
      <a:lvl7pPr marL="3378525" marR="0" indent="-571824" algn="l" defTabSz="584200" latinLnBrk="0">
        <a:lnSpc>
          <a:spcPct val="100000"/>
        </a:lnSpc>
        <a:spcBef>
          <a:spcPts val="2400"/>
        </a:spcBef>
        <a:spcAft>
          <a:spcPts val="0"/>
        </a:spcAft>
        <a:buClr>
          <a:srgbClr val="8665E9"/>
        </a:buClr>
        <a:buSzPct val="100000"/>
        <a:buFontTx/>
        <a:buChar char="•"/>
        <a:tabLst/>
        <a:defRPr b="0" baseline="0" cap="none" i="0" spc="0" strike="noStrike" sz="4200" u="none">
          <a:ln>
            <a:noFill/>
          </a:ln>
          <a:solidFill>
            <a:srgbClr val="868686"/>
          </a:solidFill>
          <a:uFillTx/>
          <a:latin typeface="Palatino"/>
          <a:ea typeface="Palatino"/>
          <a:cs typeface="Palatino"/>
          <a:sym typeface="Palatino"/>
        </a:defRPr>
      </a:lvl7pPr>
      <a:lvl8pPr marL="3734125" marR="0" indent="-571824" algn="l" defTabSz="584200" latinLnBrk="0">
        <a:lnSpc>
          <a:spcPct val="100000"/>
        </a:lnSpc>
        <a:spcBef>
          <a:spcPts val="2400"/>
        </a:spcBef>
        <a:spcAft>
          <a:spcPts val="0"/>
        </a:spcAft>
        <a:buClr>
          <a:srgbClr val="8665E9"/>
        </a:buClr>
        <a:buSzPct val="100000"/>
        <a:buFontTx/>
        <a:buChar char="•"/>
        <a:tabLst/>
        <a:defRPr b="0" baseline="0" cap="none" i="0" spc="0" strike="noStrike" sz="4200" u="none">
          <a:ln>
            <a:noFill/>
          </a:ln>
          <a:solidFill>
            <a:srgbClr val="868686"/>
          </a:solidFill>
          <a:uFillTx/>
          <a:latin typeface="Palatino"/>
          <a:ea typeface="Palatino"/>
          <a:cs typeface="Palatino"/>
          <a:sym typeface="Palatino"/>
        </a:defRPr>
      </a:lvl8pPr>
      <a:lvl9pPr marL="4089725" marR="0" indent="-571825" algn="l" defTabSz="584200" latinLnBrk="0">
        <a:lnSpc>
          <a:spcPct val="100000"/>
        </a:lnSpc>
        <a:spcBef>
          <a:spcPts val="2400"/>
        </a:spcBef>
        <a:spcAft>
          <a:spcPts val="0"/>
        </a:spcAft>
        <a:buClr>
          <a:srgbClr val="8665E9"/>
        </a:buClr>
        <a:buSzPct val="100000"/>
        <a:buFontTx/>
        <a:buChar char="•"/>
        <a:tabLst/>
        <a:defRPr b="0" baseline="0" cap="none" i="0" spc="0" strike="noStrike" sz="4200" u="none">
          <a:ln>
            <a:noFill/>
          </a:ln>
          <a:solidFill>
            <a:srgbClr val="868686"/>
          </a:solidFill>
          <a:uFillTx/>
          <a:latin typeface="Palatino"/>
          <a:ea typeface="Palatino"/>
          <a:cs typeface="Palatino"/>
          <a:sym typeface="Palatino"/>
        </a:defRPr>
      </a:lvl9pPr>
    </p:bodyStyle>
    <p:otherStyle>
      <a:lvl1pPr marL="0" marR="0" indent="0" algn="r" defTabSz="584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Futura"/>
        </a:defRPr>
      </a:lvl1pPr>
      <a:lvl2pPr marL="0" marR="0" indent="0" algn="r" defTabSz="584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Futura"/>
        </a:defRPr>
      </a:lvl2pPr>
      <a:lvl3pPr marL="0" marR="0" indent="0" algn="r" defTabSz="584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Futura"/>
        </a:defRPr>
      </a:lvl3pPr>
      <a:lvl4pPr marL="0" marR="0" indent="0" algn="r" defTabSz="584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Futura"/>
        </a:defRPr>
      </a:lvl4pPr>
      <a:lvl5pPr marL="0" marR="0" indent="0" algn="r" defTabSz="584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Futura"/>
        </a:defRPr>
      </a:lvl5pPr>
      <a:lvl6pPr marL="0" marR="0" indent="0" algn="r" defTabSz="584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Futura"/>
        </a:defRPr>
      </a:lvl6pPr>
      <a:lvl7pPr marL="0" marR="0" indent="0" algn="r" defTabSz="584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Futura"/>
        </a:defRPr>
      </a:lvl7pPr>
      <a:lvl8pPr marL="0" marR="0" indent="0" algn="r" defTabSz="584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Futura"/>
        </a:defRPr>
      </a:lvl8pPr>
      <a:lvl9pPr marL="0" marR="0" indent="0" algn="r" defTabSz="584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Futur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hettiej@gmail.com" TargetMode="External"/><Relationship Id="rId3" Type="http://schemas.openxmlformats.org/officeDocument/2006/relationships/hyperlink" Target="http://www.hettiejohnson.com" TargetMode="External"/><Relationship Id="rId4" Type="http://schemas.openxmlformats.org/officeDocument/2006/relationships/hyperlink" Target="https://www.youtube.com/watch?v=0xDtjLzdfiM"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5.png"/><Relationship Id="rId4" Type="http://schemas.openxmlformats.org/officeDocument/2006/relationships/image" Target="../media/image2.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4.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 Id="rId4" Type="http://schemas.openxmlformats.org/officeDocument/2006/relationships/image" Target="../media/image2.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hettiej@gmail.com" TargetMode="External"/><Relationship Id="rId3" Type="http://schemas.openxmlformats.org/officeDocument/2006/relationships/hyperlink" Target="http://www.hettiejohnson.com" TargetMode="External"/><Relationship Id="rId4" Type="http://schemas.openxmlformats.org/officeDocument/2006/relationships/hyperlink" Target="https://tinyurl.com/happyamygdala" TargetMode="External"/><Relationship Id="rId5" Type="http://schemas.openxmlformats.org/officeDocument/2006/relationships/hyperlink" Target="https://tinyurl.com/SPAHappyAmygdala" TargetMode="Externa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xml"/><Relationship Id="rId3" Type="http://schemas.openxmlformats.org/officeDocument/2006/relationships/image" Target="../media/image3.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Relationship Id="rId3" Type="http://schemas.openxmlformats.org/officeDocument/2006/relationships/image" Target="../media/image8.tif"/></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pple.com" TargetMode="External"/><Relationship Id="rId3" Type="http://schemas.openxmlformats.org/officeDocument/2006/relationships/hyperlink" Target="https://tinyurl.com/happyamygdala" TargetMode="External"/><Relationship Id="rId4" Type="http://schemas.openxmlformats.org/officeDocument/2006/relationships/hyperlink" Target="https://tinyurl.com/happyamygdalahandout" TargetMode="External"/><Relationship Id="rId5" Type="http://schemas.openxmlformats.org/officeDocument/2006/relationships/hyperlink" Target="https://www.youtube.com/watch?v=3SXfFnkYM3o" TargetMode="External"/><Relationship Id="rId6" Type="http://schemas.openxmlformats.org/officeDocument/2006/relationships/hyperlink" Target="https://www.youtube.com/watch?v=ajr3npMAPQY" TargetMode="External"/></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2.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64" name="SPA© Strategies for More Success…"/>
          <p:cNvSpPr txBox="1"/>
          <p:nvPr>
            <p:ph type="subTitle" idx="1"/>
          </p:nvPr>
        </p:nvSpPr>
        <p:spPr>
          <a:xfrm>
            <a:off x="-5028" y="-37307"/>
            <a:ext cx="13014857" cy="9753601"/>
          </a:xfrm>
          <a:prstGeom prst="rect">
            <a:avLst/>
          </a:prstGeom>
          <a:solidFill>
            <a:schemeClr val="accent1"/>
          </a:solidFill>
        </p:spPr>
        <p:txBody>
          <a:bodyPr/>
          <a:lstStyle/>
          <a:p>
            <a:pPr defTabSz="90666">
              <a:defRPr sz="2522">
                <a:latin typeface="Palatino"/>
                <a:ea typeface="Palatino"/>
                <a:cs typeface="Palatino"/>
                <a:sym typeface="Palatino"/>
              </a:defRPr>
            </a:pPr>
          </a:p>
          <a:p>
            <a:pPr defTabSz="90666">
              <a:defRPr sz="2231">
                <a:latin typeface="Palatino"/>
                <a:ea typeface="Palatino"/>
                <a:cs typeface="Palatino"/>
                <a:sym typeface="Palatino"/>
              </a:defRPr>
            </a:pPr>
          </a:p>
          <a:p>
            <a:pPr defTabSz="90666">
              <a:defRPr sz="2231">
                <a:latin typeface="Palatino"/>
                <a:ea typeface="Palatino"/>
                <a:cs typeface="Palatino"/>
                <a:sym typeface="Palatino"/>
              </a:defRPr>
            </a:pPr>
          </a:p>
          <a:p>
            <a:pPr defTabSz="90666">
              <a:defRPr sz="4656">
                <a:latin typeface="Palatino"/>
                <a:ea typeface="Palatino"/>
                <a:cs typeface="Palatino"/>
                <a:sym typeface="Palatino"/>
              </a:defRPr>
            </a:pPr>
          </a:p>
          <a:p>
            <a:pPr defTabSz="90666">
              <a:defRPr sz="4656">
                <a:latin typeface="Palatino"/>
                <a:ea typeface="Palatino"/>
                <a:cs typeface="Palatino"/>
                <a:sym typeface="Palatino"/>
              </a:defRPr>
            </a:pPr>
            <a:r>
              <a:t>SPA</a:t>
            </a:r>
            <a:r>
              <a:rPr sz="3201"/>
              <a:t>©</a:t>
            </a:r>
            <a:r>
              <a:t> Strategies for More Success </a:t>
            </a:r>
          </a:p>
          <a:p>
            <a:pPr defTabSz="90666">
              <a:defRPr sz="4656">
                <a:latin typeface="Palatino"/>
                <a:ea typeface="Palatino"/>
                <a:cs typeface="Palatino"/>
                <a:sym typeface="Palatino"/>
              </a:defRPr>
            </a:pPr>
            <a:r>
              <a:t>With Less Stress: </a:t>
            </a:r>
          </a:p>
          <a:p>
            <a:pPr defTabSz="90666">
              <a:defRPr sz="4656">
                <a:latin typeface="Palatino"/>
                <a:ea typeface="Palatino"/>
                <a:cs typeface="Palatino"/>
                <a:sym typeface="Palatino"/>
              </a:defRPr>
            </a:pPr>
            <a:r>
              <a:t>Learn to LOVE Learning!</a:t>
            </a:r>
          </a:p>
          <a:p>
            <a:pPr defTabSz="90666">
              <a:defRPr sz="2231">
                <a:latin typeface="Palatino"/>
                <a:ea typeface="Palatino"/>
                <a:cs typeface="Palatino"/>
                <a:sym typeface="Palatino"/>
              </a:defRPr>
            </a:pPr>
          </a:p>
          <a:p>
            <a:pPr defTabSz="90666">
              <a:defRPr sz="2231">
                <a:latin typeface="Palatino"/>
                <a:ea typeface="Palatino"/>
                <a:cs typeface="Palatino"/>
                <a:sym typeface="Palatino"/>
              </a:defRPr>
            </a:pPr>
          </a:p>
          <a:p>
            <a:pPr defTabSz="90666">
              <a:defRPr sz="2231">
                <a:latin typeface="Palatino"/>
                <a:ea typeface="Palatino"/>
                <a:cs typeface="Palatino"/>
                <a:sym typeface="Palatino"/>
              </a:defRPr>
            </a:pPr>
          </a:p>
          <a:p>
            <a:pPr defTabSz="90666">
              <a:defRPr sz="2231">
                <a:latin typeface="Palatino"/>
                <a:ea typeface="Palatino"/>
                <a:cs typeface="Palatino"/>
                <a:sym typeface="Palatino"/>
              </a:defRPr>
            </a:pPr>
            <a:r>
              <a:t>Hettie P. Johnson, M.A., CCC-SLP</a:t>
            </a:r>
          </a:p>
          <a:p>
            <a:pPr defTabSz="226668">
              <a:defRPr sz="2231">
                <a:latin typeface="Palatino"/>
                <a:ea typeface="Palatino"/>
                <a:cs typeface="Palatino"/>
                <a:sym typeface="Palatino"/>
              </a:defRPr>
            </a:pPr>
            <a:r>
              <a:t>Hoover, AL</a:t>
            </a:r>
          </a:p>
          <a:p>
            <a:pPr defTabSz="226668">
              <a:defRPr sz="2231" u="sng">
                <a:solidFill>
                  <a:srgbClr val="000000"/>
                </a:solidFill>
                <a:uFill>
                  <a:solidFill>
                    <a:srgbClr val="0000FF"/>
                  </a:solidFill>
                </a:uFill>
                <a:latin typeface="Palatino"/>
                <a:ea typeface="Palatino"/>
                <a:cs typeface="Palatino"/>
                <a:sym typeface="Palatino"/>
              </a:defRPr>
            </a:pPr>
            <a:r>
              <a:rPr>
                <a:hlinkClick r:id="rId2" invalidUrl="" action="" tgtFrame="" tooltip="" history="1" highlightClick="0" endSnd="0"/>
              </a:rPr>
              <a:t>hettiej@gmail.com</a:t>
            </a:r>
            <a:r>
              <a:rPr u="none">
                <a:uFillTx/>
              </a:rPr>
              <a:t>    </a:t>
            </a:r>
            <a:r>
              <a:rPr>
                <a:hlinkClick r:id="rId3" invalidUrl="" action="" tgtFrame="" tooltip="" history="1" highlightClick="0" endSnd="0"/>
              </a:rPr>
              <a:t>www.hettiejohnson.com</a:t>
            </a:r>
            <a:endParaRPr>
              <a:solidFill>
                <a:srgbClr val="F0FFEA"/>
              </a:solidFill>
            </a:endParaRPr>
          </a:p>
          <a:p>
            <a:pPr defTabSz="226668">
              <a:defRPr sz="2231">
                <a:latin typeface="Palatino"/>
                <a:ea typeface="Palatino"/>
                <a:cs typeface="Palatino"/>
                <a:sym typeface="Palatino"/>
              </a:defRPr>
            </a:pPr>
          </a:p>
          <a:p>
            <a:pPr defTabSz="226668">
              <a:defRPr sz="2231">
                <a:latin typeface="Palatino"/>
                <a:ea typeface="Palatino"/>
                <a:cs typeface="Palatino"/>
                <a:sym typeface="Palatino"/>
              </a:defRPr>
            </a:pPr>
          </a:p>
          <a:p>
            <a:pPr defTabSz="226668">
              <a:defRPr sz="2231">
                <a:latin typeface="Palatino"/>
                <a:ea typeface="Palatino"/>
                <a:cs typeface="Palatino"/>
                <a:sym typeface="Palatino"/>
              </a:defRPr>
            </a:pPr>
          </a:p>
          <a:p>
            <a:pPr algn="l" defTabSz="443484">
              <a:defRPr sz="1358">
                <a:solidFill>
                  <a:srgbClr val="5856D6"/>
                </a:solidFill>
                <a:latin typeface="+mj-lt"/>
                <a:ea typeface="+mj-ea"/>
                <a:cs typeface="+mj-cs"/>
                <a:sym typeface="Helvetica"/>
              </a:defRPr>
            </a:pPr>
            <a:r>
              <a:t>This is a video of my talk from IDA-AL in 2018:</a:t>
            </a:r>
          </a:p>
          <a:p>
            <a:pPr algn="l" defTabSz="443484">
              <a:defRPr sz="1358">
                <a:solidFill>
                  <a:srgbClr val="5856D6"/>
                </a:solidFill>
                <a:latin typeface="+mj-lt"/>
                <a:ea typeface="+mj-ea"/>
                <a:cs typeface="+mj-cs"/>
                <a:sym typeface="Helvetica"/>
              </a:defRPr>
            </a:pPr>
          </a:p>
          <a:p>
            <a:pPr defTabSz="443484">
              <a:defRPr sz="2037" u="sng">
                <a:solidFill>
                  <a:srgbClr val="000000"/>
                </a:solidFill>
                <a:uFill>
                  <a:solidFill>
                    <a:srgbClr val="0068DA"/>
                  </a:solidFill>
                </a:uFill>
                <a:latin typeface="Palatino"/>
                <a:ea typeface="Palatino"/>
                <a:cs typeface="Palatino"/>
                <a:sym typeface="Palatino"/>
              </a:defRPr>
            </a:pPr>
            <a:r>
              <a:t>Video of SPA talk October 2018: </a:t>
            </a:r>
          </a:p>
          <a:p>
            <a:pPr defTabSz="443484">
              <a:defRPr sz="2037" u="sng">
                <a:solidFill>
                  <a:srgbClr val="000000"/>
                </a:solidFill>
                <a:uFill>
                  <a:solidFill>
                    <a:srgbClr val="0068DA"/>
                  </a:solidFill>
                </a:uFill>
                <a:latin typeface="Palatino"/>
                <a:ea typeface="Palatino"/>
                <a:cs typeface="Palatino"/>
                <a:sym typeface="Palatino"/>
              </a:defRPr>
            </a:pPr>
            <a:r>
              <a:rPr>
                <a:hlinkClick r:id="rId4" invalidUrl="" action="" tgtFrame="" tooltip="" history="1" highlightClick="0" endSnd="0"/>
              </a:rPr>
              <a:t>SPA Strategies for More Success With Less Stress</a:t>
            </a:r>
            <a:r>
              <a:rPr sz="2910">
                <a:hlinkClick r:id="rId4" invalidUrl="" action="" tgtFrame="" tooltip="" history="1" highlightClick="0" endSnd="0"/>
              </a:rPr>
              <a:t> </a:t>
            </a:r>
            <a:endParaRPr sz="2231"/>
          </a:p>
          <a:p>
            <a:pPr defTabSz="177392">
              <a:lnSpc>
                <a:spcPct val="120000"/>
              </a:lnSpc>
              <a:tabLst>
                <a:tab pos="127000" algn="l"/>
                <a:tab pos="266700" algn="l"/>
                <a:tab pos="406400" algn="l"/>
                <a:tab pos="533400" algn="l"/>
                <a:tab pos="685800" algn="l"/>
                <a:tab pos="812800" algn="l"/>
                <a:tab pos="952500" algn="l"/>
                <a:tab pos="1092200" algn="l"/>
                <a:tab pos="1231900" algn="l"/>
                <a:tab pos="1371600" algn="l"/>
                <a:tab pos="1511300" algn="l"/>
                <a:tab pos="1638300" algn="l"/>
              </a:tabLst>
              <a:defRPr sz="2231">
                <a:latin typeface="Palatino"/>
                <a:ea typeface="Palatino"/>
                <a:cs typeface="Palatino"/>
                <a:sym typeface="Palatino"/>
              </a:defRPr>
            </a:pPr>
          </a:p>
          <a:p>
            <a:pPr defTabSz="90666">
              <a:defRPr sz="1649">
                <a:latin typeface="Palatino"/>
                <a:ea typeface="Palatino"/>
                <a:cs typeface="Palatino"/>
                <a:sym typeface="Palatino"/>
              </a:defRPr>
            </a:pPr>
            <a:r>
              <a:t>Copyright 2016 Hettie P. Johnson</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91" name="image4.png" descr="image4.png"/>
          <p:cNvPicPr>
            <a:picLocks noChangeAspect="1"/>
          </p:cNvPicPr>
          <p:nvPr/>
        </p:nvPicPr>
        <p:blipFill>
          <a:blip r:embed="rId2">
            <a:extLst/>
          </a:blip>
          <a:stretch>
            <a:fillRect/>
          </a:stretch>
        </p:blipFill>
        <p:spPr>
          <a:xfrm>
            <a:off x="3033048" y="3243921"/>
            <a:ext cx="6168633" cy="4812114"/>
          </a:xfrm>
          <a:prstGeom prst="rect">
            <a:avLst/>
          </a:prstGeom>
          <a:ln w="12700">
            <a:miter lim="400000"/>
          </a:ln>
        </p:spPr>
      </p:pic>
      <p:sp>
        <p:nvSpPr>
          <p:cNvPr id="292" name="Triangle"/>
          <p:cNvSpPr/>
          <p:nvPr/>
        </p:nvSpPr>
        <p:spPr>
          <a:xfrm>
            <a:off x="5731219" y="3704456"/>
            <a:ext cx="3089071" cy="21899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10800" y="0"/>
                </a:lnTo>
                <a:close/>
              </a:path>
            </a:pathLst>
          </a:custGeom>
          <a:solidFill>
            <a:srgbClr val="F3374F">
              <a:alpha val="70000"/>
            </a:srgbClr>
          </a:solidFill>
          <a:ln w="25400">
            <a:solidFill>
              <a:srgbClr val="BBBBBB"/>
            </a:solidFill>
            <a:miter lim="400000"/>
          </a:ln>
        </p:spPr>
        <p:txBody>
          <a:bodyPr lIns="50800" tIns="50800" rIns="50800" bIns="50800" anchor="ctr"/>
          <a:lstStyle/>
          <a:p>
            <a:pPr>
              <a:defRPr sz="3400">
                <a:latin typeface="Casual"/>
                <a:ea typeface="Casual"/>
                <a:cs typeface="Casual"/>
                <a:sym typeface="Casual"/>
              </a:defRPr>
            </a:pPr>
          </a:p>
        </p:txBody>
      </p:sp>
      <p:sp>
        <p:nvSpPr>
          <p:cNvPr id="293" name="Touching and Moving"/>
          <p:cNvSpPr txBox="1"/>
          <p:nvPr/>
        </p:nvSpPr>
        <p:spPr>
          <a:xfrm>
            <a:off x="6933445" y="2759139"/>
            <a:ext cx="4584702" cy="144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rgbClr val="3359FF"/>
                </a:solidFill>
                <a:latin typeface="Palatino"/>
                <a:ea typeface="Palatino"/>
                <a:cs typeface="Palatino"/>
                <a:sym typeface="Palatino"/>
              </a:defRPr>
            </a:lvl1pPr>
          </a:lstStyle>
          <a:p>
            <a:pPr/>
            <a:r>
              <a:t>Touching and Moving </a:t>
            </a:r>
          </a:p>
        </p:txBody>
      </p:sp>
      <p:sp>
        <p:nvSpPr>
          <p:cNvPr id="294" name="Hearing and Talking"/>
          <p:cNvSpPr txBox="1"/>
          <p:nvPr/>
        </p:nvSpPr>
        <p:spPr>
          <a:xfrm>
            <a:off x="1089663" y="6467876"/>
            <a:ext cx="3822705" cy="144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rgbClr val="2C44FF"/>
                </a:solidFill>
                <a:latin typeface="Palatino"/>
                <a:ea typeface="Palatino"/>
                <a:cs typeface="Palatino"/>
                <a:sym typeface="Palatino"/>
              </a:defRPr>
            </a:lvl1pPr>
          </a:lstStyle>
          <a:p>
            <a:pPr/>
            <a:r>
              <a:t>Hearing and Talking</a:t>
            </a:r>
          </a:p>
        </p:txBody>
      </p:sp>
      <p:sp>
        <p:nvSpPr>
          <p:cNvPr id="295" name="Seeing"/>
          <p:cNvSpPr txBox="1"/>
          <p:nvPr/>
        </p:nvSpPr>
        <p:spPr>
          <a:xfrm>
            <a:off x="8390159" y="5470524"/>
            <a:ext cx="3594104" cy="77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rgbClr val="3445FF"/>
                </a:solidFill>
                <a:latin typeface="Palatino"/>
                <a:ea typeface="Palatino"/>
                <a:cs typeface="Palatino"/>
                <a:sym typeface="Palatino"/>
              </a:defRPr>
            </a:lvl1pPr>
          </a:lstStyle>
          <a:p>
            <a:pPr/>
            <a:r>
              <a:t>Seeing</a:t>
            </a:r>
          </a:p>
        </p:txBody>
      </p:sp>
      <p:sp>
        <p:nvSpPr>
          <p:cNvPr id="296" name="CEO of your brain…"/>
          <p:cNvSpPr txBox="1"/>
          <p:nvPr/>
        </p:nvSpPr>
        <p:spPr>
          <a:xfrm>
            <a:off x="391165" y="2213039"/>
            <a:ext cx="5219702"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sz="3600">
                <a:solidFill>
                  <a:srgbClr val="1235FF"/>
                </a:solidFill>
                <a:latin typeface="Palatino"/>
                <a:ea typeface="Palatino"/>
                <a:cs typeface="Palatino"/>
                <a:sym typeface="Palatino"/>
              </a:defRPr>
            </a:pPr>
          </a:p>
          <a:p>
            <a:pPr algn="l">
              <a:defRPr b="1" sz="3600">
                <a:solidFill>
                  <a:srgbClr val="1235FF"/>
                </a:solidFill>
                <a:latin typeface="Palatino"/>
                <a:ea typeface="Palatino"/>
                <a:cs typeface="Palatino"/>
                <a:sym typeface="Palatino"/>
              </a:defRPr>
            </a:pPr>
            <a:r>
              <a:t>CEO of your brain</a:t>
            </a:r>
          </a:p>
          <a:p>
            <a:pPr algn="l">
              <a:defRPr b="1" sz="3600">
                <a:solidFill>
                  <a:srgbClr val="1235FF"/>
                </a:solidFill>
                <a:latin typeface="Palatino"/>
                <a:ea typeface="Palatino"/>
                <a:cs typeface="Palatino"/>
                <a:sym typeface="Palatino"/>
              </a:defRPr>
            </a:pPr>
            <a:r>
              <a:t>Thinking, Learning, Self-Control…</a:t>
            </a:r>
          </a:p>
        </p:txBody>
      </p:sp>
      <p:sp>
        <p:nvSpPr>
          <p:cNvPr id="297" name="Orton, S 1925; Gillingham &amp; Stillman, 1936"/>
          <p:cNvSpPr txBox="1"/>
          <p:nvPr/>
        </p:nvSpPr>
        <p:spPr>
          <a:xfrm>
            <a:off x="8599709" y="9279618"/>
            <a:ext cx="4343405" cy="2875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200">
                <a:solidFill>
                  <a:srgbClr val="3A88FE"/>
                </a:solidFill>
                <a:latin typeface="Futura"/>
                <a:ea typeface="Futura"/>
                <a:cs typeface="Futura"/>
                <a:sym typeface="Futura"/>
              </a:defRPr>
            </a:lvl1pPr>
          </a:lstStyle>
          <a:p>
            <a:pPr/>
            <a:r>
              <a:t>Orton, S 1925; Gillingham &amp; Stillman, 1936</a:t>
            </a:r>
          </a:p>
        </p:txBody>
      </p:sp>
      <p:sp>
        <p:nvSpPr>
          <p:cNvPr id="298" name="Multisensory…"/>
          <p:cNvSpPr txBox="1"/>
          <p:nvPr/>
        </p:nvSpPr>
        <p:spPr>
          <a:xfrm>
            <a:off x="-29238" y="-449662"/>
            <a:ext cx="13012476" cy="1828802"/>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defTabSz="126184">
              <a:defRPr sz="2300">
                <a:solidFill>
                  <a:srgbClr val="000000"/>
                </a:solidFill>
                <a:latin typeface="Palatino"/>
                <a:ea typeface="Palatino"/>
                <a:cs typeface="Palatino"/>
                <a:sym typeface="Palatino"/>
              </a:defRPr>
            </a:pPr>
          </a:p>
          <a:p>
            <a:pPr defTabSz="126184">
              <a:defRPr sz="2500">
                <a:latin typeface="Palatino"/>
                <a:ea typeface="Palatino"/>
                <a:cs typeface="Palatino"/>
                <a:sym typeface="Palatino"/>
              </a:defRPr>
            </a:pPr>
            <a:r>
              <a:t>Multisensory </a:t>
            </a:r>
          </a:p>
          <a:p>
            <a:pPr defTabSz="126184">
              <a:defRPr sz="2500">
                <a:latin typeface="Palatino"/>
                <a:ea typeface="Palatino"/>
                <a:cs typeface="Palatino"/>
                <a:sym typeface="Palatino"/>
              </a:defRPr>
            </a:pPr>
            <a:r>
              <a:t>SWAG</a:t>
            </a:r>
          </a:p>
          <a:p>
            <a:pPr defTabSz="126184">
              <a:defRPr sz="1700">
                <a:latin typeface="Palatino"/>
                <a:ea typeface="Palatino"/>
                <a:cs typeface="Palatino"/>
                <a:sym typeface="Palatino"/>
              </a:defRPr>
            </a:pPr>
            <a:r>
              <a:t>Study With All Gears</a:t>
            </a:r>
          </a:p>
        </p:txBody>
      </p:sp>
      <p:sp>
        <p:nvSpPr>
          <p:cNvPr id="299" name="Hebb’s Law: Neurons that fire together, wire together."/>
          <p:cNvSpPr txBox="1"/>
          <p:nvPr/>
        </p:nvSpPr>
        <p:spPr>
          <a:xfrm>
            <a:off x="2855889" y="8779613"/>
            <a:ext cx="6026151"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900">
                <a:solidFill>
                  <a:srgbClr val="2C44FF"/>
                </a:solidFill>
                <a:latin typeface="Palatino"/>
                <a:ea typeface="Palatino"/>
                <a:cs typeface="Palatino"/>
                <a:sym typeface="Palatino"/>
              </a:defRPr>
            </a:lvl1pPr>
          </a:lstStyle>
          <a:p>
            <a:pPr/>
            <a:r>
              <a:t>Hebb’s Law: Neurons that fire together, wire together.</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293"/>
                                        </p:tgtEl>
                                        <p:attrNameLst>
                                          <p:attrName>style.visibility</p:attrName>
                                        </p:attrNameLst>
                                      </p:cBhvr>
                                      <p:to>
                                        <p:strVal val="visible"/>
                                      </p:to>
                                    </p:set>
                                    <p:animEffect filter="wipe(down)" transition="in">
                                      <p:cBhvr>
                                        <p:cTn id="7" dur="800"/>
                                        <p:tgtEl>
                                          <p:spTgt spid="29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2" grpId="2" fill="hold">
                                  <p:stCondLst>
                                    <p:cond delay="0"/>
                                  </p:stCondLst>
                                  <p:iterate type="el" backwards="0">
                                    <p:tmAbs val="0"/>
                                  </p:iterate>
                                  <p:childTnLst>
                                    <p:set>
                                      <p:cBhvr>
                                        <p:cTn id="11" fill="hold"/>
                                        <p:tgtEl>
                                          <p:spTgt spid="295"/>
                                        </p:tgtEl>
                                        <p:attrNameLst>
                                          <p:attrName>style.visibility</p:attrName>
                                        </p:attrNameLst>
                                      </p:cBhvr>
                                      <p:to>
                                        <p:strVal val="visible"/>
                                      </p:to>
                                    </p:set>
                                    <p:animEffect filter="wipe(down)" transition="in">
                                      <p:cBhvr>
                                        <p:cTn id="12" dur="800"/>
                                        <p:tgtEl>
                                          <p:spTgt spid="29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2" grpId="3" fill="hold">
                                  <p:stCondLst>
                                    <p:cond delay="0"/>
                                  </p:stCondLst>
                                  <p:iterate type="el" backwards="0">
                                    <p:tmAbs val="0"/>
                                  </p:iterate>
                                  <p:childTnLst>
                                    <p:set>
                                      <p:cBhvr>
                                        <p:cTn id="16" fill="hold"/>
                                        <p:tgtEl>
                                          <p:spTgt spid="294"/>
                                        </p:tgtEl>
                                        <p:attrNameLst>
                                          <p:attrName>style.visibility</p:attrName>
                                        </p:attrNameLst>
                                      </p:cBhvr>
                                      <p:to>
                                        <p:strVal val="visible"/>
                                      </p:to>
                                    </p:set>
                                    <p:animEffect filter="wipe(down)" transition="in">
                                      <p:cBhvr>
                                        <p:cTn id="17" dur="800"/>
                                        <p:tgtEl>
                                          <p:spTgt spid="294"/>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4" presetID="22" grpId="4" fill="hold">
                                  <p:stCondLst>
                                    <p:cond delay="0"/>
                                  </p:stCondLst>
                                  <p:iterate type="el" backwards="0">
                                    <p:tmAbs val="0"/>
                                  </p:iterate>
                                  <p:childTnLst>
                                    <p:set>
                                      <p:cBhvr>
                                        <p:cTn id="21" fill="hold"/>
                                        <p:tgtEl>
                                          <p:spTgt spid="292"/>
                                        </p:tgtEl>
                                        <p:attrNameLst>
                                          <p:attrName>style.visibility</p:attrName>
                                        </p:attrNameLst>
                                      </p:cBhvr>
                                      <p:to>
                                        <p:strVal val="visible"/>
                                      </p:to>
                                    </p:set>
                                    <p:animEffect filter="wipe(down)" transition="in">
                                      <p:cBhvr>
                                        <p:cTn id="22" dur="800"/>
                                        <p:tgtEl>
                                          <p:spTgt spid="292"/>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4" presetID="22" grpId="5" fill="hold">
                                  <p:stCondLst>
                                    <p:cond delay="0"/>
                                  </p:stCondLst>
                                  <p:iterate type="el" backwards="0">
                                    <p:tmAbs val="0"/>
                                  </p:iterate>
                                  <p:childTnLst>
                                    <p:set>
                                      <p:cBhvr>
                                        <p:cTn id="26" fill="hold"/>
                                        <p:tgtEl>
                                          <p:spTgt spid="296"/>
                                        </p:tgtEl>
                                        <p:attrNameLst>
                                          <p:attrName>style.visibility</p:attrName>
                                        </p:attrNameLst>
                                      </p:cBhvr>
                                      <p:to>
                                        <p:strVal val="visible"/>
                                      </p:to>
                                    </p:set>
                                    <p:animEffect filter="wipe(down)" transition="in">
                                      <p:cBhvr>
                                        <p:cTn id="27" dur="800"/>
                                        <p:tgtEl>
                                          <p:spTgt spid="296"/>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4" presetID="22" grpId="6" fill="hold">
                                  <p:stCondLst>
                                    <p:cond delay="0"/>
                                  </p:stCondLst>
                                  <p:iterate type="el" backwards="0">
                                    <p:tmAbs val="0"/>
                                  </p:iterate>
                                  <p:childTnLst>
                                    <p:set>
                                      <p:cBhvr>
                                        <p:cTn id="31" fill="hold"/>
                                        <p:tgtEl>
                                          <p:spTgt spid="299"/>
                                        </p:tgtEl>
                                        <p:attrNameLst>
                                          <p:attrName>style.visibility</p:attrName>
                                        </p:attrNameLst>
                                      </p:cBhvr>
                                      <p:to>
                                        <p:strVal val="visible"/>
                                      </p:to>
                                    </p:set>
                                    <p:animEffect filter="wipe(down)" transition="in">
                                      <p:cBhvr>
                                        <p:cTn id="32" dur="800"/>
                                        <p:tgtEl>
                                          <p:spTgt spid="2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2" grpId="4"/>
      <p:bldP build="whole" bldLvl="1" animBg="1" rev="0" advAuto="0" spid="295" grpId="2"/>
      <p:bldP build="whole" bldLvl="1" animBg="1" rev="0" advAuto="0" spid="293" grpId="1"/>
      <p:bldP build="whole" bldLvl="1" animBg="1" rev="0" advAuto="0" spid="294" grpId="3"/>
      <p:bldP build="whole" bldLvl="1" animBg="1" rev="0" advAuto="0" spid="296" grpId="5"/>
      <p:bldP build="whole" bldLvl="1" animBg="1" rev="0" advAuto="0" spid="299" grpId="6"/>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1" name="image2.png" descr="image2.png"/>
          <p:cNvPicPr>
            <a:picLocks noChangeAspect="1"/>
          </p:cNvPicPr>
          <p:nvPr/>
        </p:nvPicPr>
        <p:blipFill>
          <a:blip r:embed="rId2">
            <a:extLst/>
          </a:blip>
          <a:stretch>
            <a:fillRect/>
          </a:stretch>
        </p:blipFill>
        <p:spPr>
          <a:xfrm>
            <a:off x="3033049" y="3243922"/>
            <a:ext cx="6168632" cy="4812112"/>
          </a:xfrm>
          <a:prstGeom prst="rect">
            <a:avLst/>
          </a:prstGeom>
          <a:ln w="12700">
            <a:miter lim="400000"/>
          </a:ln>
        </p:spPr>
      </p:pic>
      <p:sp>
        <p:nvSpPr>
          <p:cNvPr id="302" name="Triangle"/>
          <p:cNvSpPr/>
          <p:nvPr/>
        </p:nvSpPr>
        <p:spPr>
          <a:xfrm>
            <a:off x="5731219" y="3704458"/>
            <a:ext cx="3089070" cy="21258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10800" y="0"/>
                </a:lnTo>
                <a:close/>
              </a:path>
            </a:pathLst>
          </a:custGeom>
          <a:solidFill>
            <a:srgbClr val="F3374F">
              <a:alpha val="70000"/>
            </a:srgbClr>
          </a:solidFill>
          <a:ln w="25400">
            <a:solidFill>
              <a:srgbClr val="BBBBBB"/>
            </a:solidFill>
            <a:miter lim="400000"/>
          </a:ln>
        </p:spPr>
        <p:txBody>
          <a:bodyPr lIns="50800" tIns="50800" rIns="50800" bIns="50800" anchor="ctr"/>
          <a:lstStyle/>
          <a:p>
            <a:pPr>
              <a:defRPr sz="3400">
                <a:latin typeface="Casual"/>
                <a:ea typeface="Casual"/>
                <a:cs typeface="Casual"/>
                <a:sym typeface="Casual"/>
              </a:defRPr>
            </a:pPr>
          </a:p>
        </p:txBody>
      </p:sp>
      <p:sp>
        <p:nvSpPr>
          <p:cNvPr id="303" name="Touching and Moving"/>
          <p:cNvSpPr txBox="1"/>
          <p:nvPr/>
        </p:nvSpPr>
        <p:spPr>
          <a:xfrm>
            <a:off x="6933445" y="2759140"/>
            <a:ext cx="4584702" cy="144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rgbClr val="3359FF"/>
                </a:solidFill>
                <a:latin typeface="Palatino"/>
                <a:ea typeface="Palatino"/>
                <a:cs typeface="Palatino"/>
                <a:sym typeface="Palatino"/>
              </a:defRPr>
            </a:lvl1pPr>
          </a:lstStyle>
          <a:p>
            <a:pPr/>
            <a:r>
              <a:t>Touching and Moving </a:t>
            </a:r>
          </a:p>
        </p:txBody>
      </p:sp>
      <p:sp>
        <p:nvSpPr>
          <p:cNvPr id="304" name="Hearing and Talking"/>
          <p:cNvSpPr txBox="1"/>
          <p:nvPr/>
        </p:nvSpPr>
        <p:spPr>
          <a:xfrm>
            <a:off x="1089664" y="6090102"/>
            <a:ext cx="3822703" cy="144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rgbClr val="2C44FF"/>
                </a:solidFill>
                <a:latin typeface="Palatino"/>
                <a:ea typeface="Palatino"/>
                <a:cs typeface="Palatino"/>
                <a:sym typeface="Palatino"/>
              </a:defRPr>
            </a:lvl1pPr>
          </a:lstStyle>
          <a:p>
            <a:pPr/>
            <a:r>
              <a:t>Hearing and Talking</a:t>
            </a:r>
          </a:p>
        </p:txBody>
      </p:sp>
      <p:sp>
        <p:nvSpPr>
          <p:cNvPr id="305" name="Seeing"/>
          <p:cNvSpPr txBox="1"/>
          <p:nvPr/>
        </p:nvSpPr>
        <p:spPr>
          <a:xfrm>
            <a:off x="8390159" y="5470525"/>
            <a:ext cx="3594103" cy="77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rgbClr val="3445FF"/>
                </a:solidFill>
                <a:latin typeface="Palatino"/>
                <a:ea typeface="Palatino"/>
                <a:cs typeface="Palatino"/>
                <a:sym typeface="Palatino"/>
              </a:defRPr>
            </a:lvl1pPr>
          </a:lstStyle>
          <a:p>
            <a:pPr/>
            <a:r>
              <a:t>Seeing</a:t>
            </a:r>
          </a:p>
        </p:txBody>
      </p:sp>
      <p:sp>
        <p:nvSpPr>
          <p:cNvPr id="306" name="CEO of your brain…"/>
          <p:cNvSpPr txBox="1"/>
          <p:nvPr/>
        </p:nvSpPr>
        <p:spPr>
          <a:xfrm>
            <a:off x="391165" y="2213040"/>
            <a:ext cx="5219702"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sz="3600">
                <a:solidFill>
                  <a:srgbClr val="1235FF"/>
                </a:solidFill>
                <a:latin typeface="Palatino"/>
                <a:ea typeface="Palatino"/>
                <a:cs typeface="Palatino"/>
                <a:sym typeface="Palatino"/>
              </a:defRPr>
            </a:pPr>
          </a:p>
          <a:p>
            <a:pPr algn="l">
              <a:defRPr b="1" sz="3600">
                <a:solidFill>
                  <a:srgbClr val="1235FF"/>
                </a:solidFill>
                <a:latin typeface="Palatino"/>
                <a:ea typeface="Palatino"/>
                <a:cs typeface="Palatino"/>
                <a:sym typeface="Palatino"/>
              </a:defRPr>
            </a:pPr>
            <a:r>
              <a:t>CEO of your brain</a:t>
            </a:r>
          </a:p>
          <a:p>
            <a:pPr algn="l">
              <a:defRPr b="1" sz="3600">
                <a:solidFill>
                  <a:srgbClr val="1235FF"/>
                </a:solidFill>
                <a:latin typeface="Palatino"/>
                <a:ea typeface="Palatino"/>
                <a:cs typeface="Palatino"/>
                <a:sym typeface="Palatino"/>
              </a:defRPr>
            </a:pPr>
            <a:r>
              <a:t>Thinking, Learning, Self-Control…</a:t>
            </a:r>
          </a:p>
        </p:txBody>
      </p:sp>
      <p:sp>
        <p:nvSpPr>
          <p:cNvPr id="307" name="Samuel Orton, 1925; Anna Gillingham &amp; Bessie Stillman, 1936"/>
          <p:cNvSpPr txBox="1"/>
          <p:nvPr/>
        </p:nvSpPr>
        <p:spPr>
          <a:xfrm>
            <a:off x="4305298" y="1404659"/>
            <a:ext cx="4343403" cy="4780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200">
                <a:solidFill>
                  <a:srgbClr val="3A88FE"/>
                </a:solidFill>
                <a:latin typeface="Futura"/>
                <a:ea typeface="Futura"/>
                <a:cs typeface="Futura"/>
                <a:sym typeface="Futura"/>
              </a:defRPr>
            </a:lvl1pPr>
          </a:lstStyle>
          <a:p>
            <a:pPr/>
            <a:r>
              <a:t>Samuel Orton, 1925; Anna Gillingham &amp; Bessie Stillman, 1936</a:t>
            </a:r>
          </a:p>
        </p:txBody>
      </p:sp>
      <p:sp>
        <p:nvSpPr>
          <p:cNvPr id="308" name="Multisensory…"/>
          <p:cNvSpPr txBox="1"/>
          <p:nvPr/>
        </p:nvSpPr>
        <p:spPr>
          <a:xfrm>
            <a:off x="-29238" y="-449662"/>
            <a:ext cx="13012476" cy="1828802"/>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defTabSz="126185">
              <a:defRPr sz="2300">
                <a:solidFill>
                  <a:srgbClr val="000000"/>
                </a:solidFill>
                <a:latin typeface="Palatino"/>
                <a:ea typeface="Palatino"/>
                <a:cs typeface="Palatino"/>
                <a:sym typeface="Palatino"/>
              </a:defRPr>
            </a:pPr>
          </a:p>
          <a:p>
            <a:pPr defTabSz="126185">
              <a:defRPr sz="2500">
                <a:latin typeface="Palatino"/>
                <a:ea typeface="Palatino"/>
                <a:cs typeface="Palatino"/>
                <a:sym typeface="Palatino"/>
              </a:defRPr>
            </a:pPr>
            <a:r>
              <a:t>Multisensory </a:t>
            </a:r>
          </a:p>
          <a:p>
            <a:pPr defTabSz="126185">
              <a:defRPr sz="2500">
                <a:latin typeface="Palatino"/>
                <a:ea typeface="Palatino"/>
                <a:cs typeface="Palatino"/>
                <a:sym typeface="Palatino"/>
              </a:defRPr>
            </a:pPr>
            <a:r>
              <a:t>SWAG</a:t>
            </a:r>
          </a:p>
          <a:p>
            <a:pPr defTabSz="126185">
              <a:defRPr sz="1700">
                <a:latin typeface="Palatino"/>
                <a:ea typeface="Palatino"/>
                <a:cs typeface="Palatino"/>
                <a:sym typeface="Palatino"/>
              </a:defRPr>
            </a:pPr>
            <a:r>
              <a:t>Study With All Gears</a:t>
            </a:r>
          </a:p>
        </p:txBody>
      </p:sp>
      <p:sp>
        <p:nvSpPr>
          <p:cNvPr id="309" name="Tou"/>
          <p:cNvSpPr txBox="1"/>
          <p:nvPr/>
        </p:nvSpPr>
        <p:spPr>
          <a:xfrm>
            <a:off x="5219107" y="8146263"/>
            <a:ext cx="918717" cy="75957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Futura"/>
                <a:ea typeface="Futura"/>
                <a:cs typeface="Futura"/>
                <a:sym typeface="Futura"/>
              </a:defRPr>
            </a:lvl1pPr>
          </a:lstStyle>
          <a:p>
            <a:pPr/>
            <a:r>
              <a:t>Tou</a:t>
            </a:r>
          </a:p>
        </p:txBody>
      </p:sp>
      <p:sp>
        <p:nvSpPr>
          <p:cNvPr id="310" name="Hebb’s Law: Neurons that fire together, wire together."/>
          <p:cNvSpPr txBox="1"/>
          <p:nvPr/>
        </p:nvSpPr>
        <p:spPr>
          <a:xfrm>
            <a:off x="3414689" y="8665313"/>
            <a:ext cx="4781551"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500">
                <a:solidFill>
                  <a:srgbClr val="2C44FF"/>
                </a:solidFill>
                <a:latin typeface="Palatino"/>
                <a:ea typeface="Palatino"/>
                <a:cs typeface="Palatino"/>
                <a:sym typeface="Palatino"/>
              </a:defRPr>
            </a:lvl1pPr>
          </a:lstStyle>
          <a:p>
            <a:pPr/>
            <a:r>
              <a:t>Hebb’s Law: Neurons that fire together, wire together.</a:t>
            </a:r>
          </a:p>
        </p:txBody>
      </p:sp>
      <p:sp>
        <p:nvSpPr>
          <p:cNvPr id="311" name="Tactile-Kinesthetic"/>
          <p:cNvSpPr txBox="1"/>
          <p:nvPr/>
        </p:nvSpPr>
        <p:spPr>
          <a:xfrm>
            <a:off x="10173268" y="3100856"/>
            <a:ext cx="3594102" cy="33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500">
                <a:solidFill>
                  <a:srgbClr val="000000"/>
                </a:solidFill>
                <a:latin typeface="+mj-lt"/>
                <a:ea typeface="+mj-ea"/>
                <a:cs typeface="+mj-cs"/>
                <a:sym typeface="Helvetica"/>
              </a:defRPr>
            </a:lvl1pPr>
          </a:lstStyle>
          <a:p>
            <a:pPr/>
            <a:r>
              <a:t>Tactile-Kinesthetic</a:t>
            </a:r>
          </a:p>
        </p:txBody>
      </p:sp>
      <p:sp>
        <p:nvSpPr>
          <p:cNvPr id="312" name="Auditory"/>
          <p:cNvSpPr txBox="1"/>
          <p:nvPr/>
        </p:nvSpPr>
        <p:spPr>
          <a:xfrm>
            <a:off x="10734013" y="4796802"/>
            <a:ext cx="8131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solidFill>
                  <a:srgbClr val="000000"/>
                </a:solidFill>
                <a:latin typeface="+mj-lt"/>
                <a:ea typeface="+mj-ea"/>
                <a:cs typeface="+mj-cs"/>
                <a:sym typeface="Helvetica"/>
              </a:defRPr>
            </a:lvl1pPr>
          </a:lstStyle>
          <a:p>
            <a:pPr/>
            <a:r>
              <a:t>Auditory</a:t>
            </a:r>
          </a:p>
        </p:txBody>
      </p:sp>
      <p:sp>
        <p:nvSpPr>
          <p:cNvPr id="313" name="Visual"/>
          <p:cNvSpPr txBox="1"/>
          <p:nvPr/>
        </p:nvSpPr>
        <p:spPr>
          <a:xfrm>
            <a:off x="12252852" y="4796802"/>
            <a:ext cx="629805"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solidFill>
                  <a:srgbClr val="000000"/>
                </a:solidFill>
                <a:latin typeface="+mj-lt"/>
                <a:ea typeface="+mj-ea"/>
                <a:cs typeface="+mj-cs"/>
                <a:sym typeface="Helvetica"/>
              </a:defRPr>
            </a:lvl1pPr>
          </a:lstStyle>
          <a:p>
            <a:pPr/>
            <a:r>
              <a:t>Visual</a:t>
            </a:r>
          </a:p>
        </p:txBody>
      </p:sp>
      <p:sp>
        <p:nvSpPr>
          <p:cNvPr id="314" name="Triangle"/>
          <p:cNvSpPr/>
          <p:nvPr/>
        </p:nvSpPr>
        <p:spPr>
          <a:xfrm>
            <a:off x="11201399" y="3509284"/>
            <a:ext cx="1270001" cy="1270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FFFF"/>
          </a:solidFill>
          <a:ln w="25400">
            <a:solidFill>
              <a:schemeClr val="accent1"/>
            </a:solidFill>
          </a:ln>
        </p:spPr>
        <p:txBody>
          <a:bodyPr lIns="50800" tIns="50800" rIns="50800" bIns="50800" anchor="ctr"/>
          <a:lstStyle/>
          <a:p>
            <a:pPr>
              <a:defRPr>
                <a:latin typeface="+mj-lt"/>
                <a:ea typeface="+mj-ea"/>
                <a:cs typeface="+mj-cs"/>
                <a:sym typeface="Helvetica"/>
              </a:defRPr>
            </a:pPr>
          </a:p>
        </p:txBody>
      </p:sp>
      <p:sp>
        <p:nvSpPr>
          <p:cNvPr id="315" name="Multisensory Triangle"/>
          <p:cNvSpPr txBox="1"/>
          <p:nvPr/>
        </p:nvSpPr>
        <p:spPr>
          <a:xfrm>
            <a:off x="10879211" y="5152771"/>
            <a:ext cx="1914377"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solidFill>
                  <a:srgbClr val="000000"/>
                </a:solidFill>
                <a:latin typeface="+mj-lt"/>
                <a:ea typeface="+mj-ea"/>
                <a:cs typeface="+mj-cs"/>
                <a:sym typeface="Helvetica"/>
              </a:defRPr>
            </a:lvl1pPr>
          </a:lstStyle>
          <a:p>
            <a:pPr/>
            <a:r>
              <a:t>Multisensory Triangle</a:t>
            </a:r>
          </a:p>
        </p:txBody>
      </p:sp>
    </p:spTree>
  </p:cSld>
  <p:clrMapOvr>
    <a:masterClrMapping/>
  </p:clrMapOvr>
  <mc:AlternateContent xmlns:mc="http://schemas.openxmlformats.org/markup-compatibility/2006">
    <mc:Choice xmlns:p14="http://schemas.microsoft.com/office/powerpoint/2010/main" Requires="p14">
      <p:transition spd="slow" advClick="1" p14:dur="1200">
        <p14:prism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303"/>
                                        </p:tgtEl>
                                        <p:attrNameLst>
                                          <p:attrName>style.visibility</p:attrName>
                                        </p:attrNameLst>
                                      </p:cBhvr>
                                      <p:to>
                                        <p:strVal val="visible"/>
                                      </p:to>
                                    </p:set>
                                    <p:animEffect filter="wipe(down)" transition="in">
                                      <p:cBhvr>
                                        <p:cTn id="7" dur="800"/>
                                        <p:tgtEl>
                                          <p:spTgt spid="30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2" grpId="2" fill="hold">
                                  <p:stCondLst>
                                    <p:cond delay="0"/>
                                  </p:stCondLst>
                                  <p:iterate type="el" backwards="0">
                                    <p:tmAbs val="0"/>
                                  </p:iterate>
                                  <p:childTnLst>
                                    <p:set>
                                      <p:cBhvr>
                                        <p:cTn id="11" fill="hold"/>
                                        <p:tgtEl>
                                          <p:spTgt spid="305"/>
                                        </p:tgtEl>
                                        <p:attrNameLst>
                                          <p:attrName>style.visibility</p:attrName>
                                        </p:attrNameLst>
                                      </p:cBhvr>
                                      <p:to>
                                        <p:strVal val="visible"/>
                                      </p:to>
                                    </p:set>
                                    <p:animEffect filter="wipe(down)" transition="in">
                                      <p:cBhvr>
                                        <p:cTn id="12" dur="800"/>
                                        <p:tgtEl>
                                          <p:spTgt spid="30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2" grpId="3" fill="hold">
                                  <p:stCondLst>
                                    <p:cond delay="0"/>
                                  </p:stCondLst>
                                  <p:iterate type="el" backwards="0">
                                    <p:tmAbs val="0"/>
                                  </p:iterate>
                                  <p:childTnLst>
                                    <p:set>
                                      <p:cBhvr>
                                        <p:cTn id="16" fill="hold"/>
                                        <p:tgtEl>
                                          <p:spTgt spid="304"/>
                                        </p:tgtEl>
                                        <p:attrNameLst>
                                          <p:attrName>style.visibility</p:attrName>
                                        </p:attrNameLst>
                                      </p:cBhvr>
                                      <p:to>
                                        <p:strVal val="visible"/>
                                      </p:to>
                                    </p:set>
                                    <p:animEffect filter="wipe(down)" transition="in">
                                      <p:cBhvr>
                                        <p:cTn id="17" dur="800"/>
                                        <p:tgtEl>
                                          <p:spTgt spid="304"/>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4" presetID="22" grpId="4" fill="hold">
                                  <p:stCondLst>
                                    <p:cond delay="0"/>
                                  </p:stCondLst>
                                  <p:iterate type="el" backwards="0">
                                    <p:tmAbs val="0"/>
                                  </p:iterate>
                                  <p:childTnLst>
                                    <p:set>
                                      <p:cBhvr>
                                        <p:cTn id="21" fill="hold"/>
                                        <p:tgtEl>
                                          <p:spTgt spid="302"/>
                                        </p:tgtEl>
                                        <p:attrNameLst>
                                          <p:attrName>style.visibility</p:attrName>
                                        </p:attrNameLst>
                                      </p:cBhvr>
                                      <p:to>
                                        <p:strVal val="visible"/>
                                      </p:to>
                                    </p:set>
                                    <p:animEffect filter="wipe(down)" transition="in">
                                      <p:cBhvr>
                                        <p:cTn id="22" dur="800"/>
                                        <p:tgtEl>
                                          <p:spTgt spid="302"/>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4" presetID="22" grpId="5" fill="hold">
                                  <p:stCondLst>
                                    <p:cond delay="0"/>
                                  </p:stCondLst>
                                  <p:iterate type="el" backwards="0">
                                    <p:tmAbs val="0"/>
                                  </p:iterate>
                                  <p:childTnLst>
                                    <p:set>
                                      <p:cBhvr>
                                        <p:cTn id="26" fill="hold"/>
                                        <p:tgtEl>
                                          <p:spTgt spid="306"/>
                                        </p:tgtEl>
                                        <p:attrNameLst>
                                          <p:attrName>style.visibility</p:attrName>
                                        </p:attrNameLst>
                                      </p:cBhvr>
                                      <p:to>
                                        <p:strVal val="visible"/>
                                      </p:to>
                                    </p:set>
                                    <p:animEffect filter="wipe(down)" transition="in">
                                      <p:cBhvr>
                                        <p:cTn id="27" dur="800"/>
                                        <p:tgtEl>
                                          <p:spTgt spid="306"/>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4" presetID="22" grpId="6" fill="hold">
                                  <p:stCondLst>
                                    <p:cond delay="0"/>
                                  </p:stCondLst>
                                  <p:iterate type="el" backwards="0">
                                    <p:tmAbs val="0"/>
                                  </p:iterate>
                                  <p:childTnLst>
                                    <p:set>
                                      <p:cBhvr>
                                        <p:cTn id="31" fill="hold"/>
                                        <p:tgtEl>
                                          <p:spTgt spid="310"/>
                                        </p:tgtEl>
                                        <p:attrNameLst>
                                          <p:attrName>style.visibility</p:attrName>
                                        </p:attrNameLst>
                                      </p:cBhvr>
                                      <p:to>
                                        <p:strVal val="visible"/>
                                      </p:to>
                                    </p:set>
                                    <p:animEffect filter="wipe(down)" transition="in">
                                      <p:cBhvr>
                                        <p:cTn id="32" dur="800"/>
                                        <p:tgtEl>
                                          <p:spTgt spid="3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2" grpId="4"/>
      <p:bldP build="whole" bldLvl="1" animBg="1" rev="0" advAuto="0" spid="306" grpId="5"/>
      <p:bldP build="whole" bldLvl="1" animBg="1" rev="0" advAuto="0" spid="310" grpId="6"/>
      <p:bldP build="whole" bldLvl="1" animBg="1" rev="0" advAuto="0" spid="305" grpId="2"/>
      <p:bldP build="whole" bldLvl="1" animBg="1" rev="0" advAuto="0" spid="303" grpId="1"/>
      <p:bldP build="whole" bldLvl="1" animBg="1" rev="0" advAuto="0" spid="304" grpId="3"/>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Your Amygdala…"/>
          <p:cNvSpPr txBox="1"/>
          <p:nvPr>
            <p:ph type="body" idx="1"/>
          </p:nvPr>
        </p:nvSpPr>
        <p:spPr>
          <a:xfrm>
            <a:off x="323850" y="3073400"/>
            <a:ext cx="12560300" cy="6299200"/>
          </a:xfrm>
          <a:prstGeom prst="rect">
            <a:avLst/>
          </a:prstGeom>
        </p:spPr>
        <p:txBody>
          <a:bodyPr lIns="0" tIns="0" rIns="0" bIns="0"/>
          <a:lstStyle/>
          <a:p>
            <a:pPr marL="0" indent="0" algn="ctr">
              <a:buSzTx/>
              <a:buNone/>
              <a:defRPr b="1" sz="3000">
                <a:solidFill>
                  <a:srgbClr val="000000"/>
                </a:solidFill>
              </a:defRPr>
            </a:pPr>
            <a:r>
              <a:t>Your Amygdala </a:t>
            </a:r>
          </a:p>
          <a:p>
            <a:pPr lvl="2" marL="0" indent="457200">
              <a:buSzTx/>
              <a:buNone/>
              <a:defRPr b="1" sz="3000">
                <a:solidFill>
                  <a:srgbClr val="000000"/>
                </a:solidFill>
              </a:defRPr>
            </a:pPr>
            <a:r>
              <a:t>Shuts down your learning brain if anxious, bored, frustrated - “Like putting a stop sign in your brain”</a:t>
            </a:r>
          </a:p>
          <a:p>
            <a:pPr lvl="2" marL="0" indent="457200">
              <a:buSzTx/>
              <a:buNone/>
              <a:defRPr b="1" sz="3000">
                <a:solidFill>
                  <a:srgbClr val="000000"/>
                </a:solidFill>
              </a:defRPr>
            </a:pPr>
            <a:r>
              <a:t>Fight, flight, or freeze</a:t>
            </a:r>
          </a:p>
          <a:p>
            <a:pPr lvl="2" marL="0" indent="457200">
              <a:buSzTx/>
              <a:buNone/>
              <a:defRPr b="1" sz="3000">
                <a:solidFill>
                  <a:srgbClr val="000000"/>
                </a:solidFill>
              </a:defRPr>
            </a:pPr>
            <a:r>
              <a:t>It’s your job to keep your amygdala happy!</a:t>
            </a:r>
          </a:p>
          <a:p>
            <a:pPr marL="0" indent="0" algn="ctr">
              <a:buSzTx/>
              <a:buNone/>
              <a:defRPr sz="1500">
                <a:solidFill>
                  <a:srgbClr val="000000"/>
                </a:solidFill>
              </a:defRPr>
            </a:pPr>
            <a:r>
              <a:t>Judy Willis, M.D., Learning to LOVE Math, 2010</a:t>
            </a:r>
          </a:p>
        </p:txBody>
      </p:sp>
      <p:pic>
        <p:nvPicPr>
          <p:cNvPr id="318" name="image2.png" descr="image2.png"/>
          <p:cNvPicPr>
            <a:picLocks noChangeAspect="1"/>
          </p:cNvPicPr>
          <p:nvPr/>
        </p:nvPicPr>
        <p:blipFill>
          <a:blip r:embed="rId2">
            <a:extLst/>
          </a:blip>
          <a:stretch>
            <a:fillRect/>
          </a:stretch>
        </p:blipFill>
        <p:spPr>
          <a:xfrm>
            <a:off x="-3937000" y="8953500"/>
            <a:ext cx="3035300" cy="2679700"/>
          </a:xfrm>
          <a:prstGeom prst="rect">
            <a:avLst/>
          </a:prstGeom>
          <a:ln w="12700">
            <a:miter lim="400000"/>
          </a:ln>
        </p:spPr>
      </p:pic>
      <p:pic>
        <p:nvPicPr>
          <p:cNvPr id="319" name="image1.png" descr="image1.png"/>
          <p:cNvPicPr>
            <a:picLocks noChangeAspect="1"/>
          </p:cNvPicPr>
          <p:nvPr/>
        </p:nvPicPr>
        <p:blipFill>
          <a:blip r:embed="rId3">
            <a:extLst/>
          </a:blip>
          <a:stretch>
            <a:fillRect/>
          </a:stretch>
        </p:blipFill>
        <p:spPr>
          <a:xfrm>
            <a:off x="-32372300" y="28486100"/>
            <a:ext cx="1828800" cy="2400300"/>
          </a:xfrm>
          <a:prstGeom prst="rect">
            <a:avLst/>
          </a:prstGeom>
          <a:ln w="12700">
            <a:miter lim="400000"/>
          </a:ln>
        </p:spPr>
      </p:pic>
      <p:sp>
        <p:nvSpPr>
          <p:cNvPr id="320" name="Rectangle"/>
          <p:cNvSpPr/>
          <p:nvPr/>
        </p:nvSpPr>
        <p:spPr>
          <a:xfrm>
            <a:off x="-3838" y="-449662"/>
            <a:ext cx="13012476" cy="1902157"/>
          </a:xfrm>
          <a:prstGeom prst="rect">
            <a:avLst/>
          </a:prstGeom>
          <a:solidFill>
            <a:schemeClr val="accent1"/>
          </a:solidFill>
          <a:ln w="12700">
            <a:miter lim="400000"/>
          </a:ln>
        </p:spPr>
        <p:txBody>
          <a:bodyPr lIns="50800" tIns="50800" rIns="50800" bIns="50800" anchor="ctr"/>
          <a:lstStyle/>
          <a:p>
            <a:pPr defTabSz="233679">
              <a:defRPr sz="3000">
                <a:latin typeface="Palatino"/>
                <a:ea typeface="Palatino"/>
                <a:cs typeface="Palatino"/>
                <a:sym typeface="Palatino"/>
              </a:defRPr>
            </a:pPr>
          </a:p>
        </p:txBody>
      </p:sp>
      <p:sp>
        <p:nvSpPr>
          <p:cNvPr id="321" name="Guardian of Your Learning Brain"/>
          <p:cNvSpPr txBox="1"/>
          <p:nvPr/>
        </p:nvSpPr>
        <p:spPr>
          <a:xfrm>
            <a:off x="2219950" y="484848"/>
            <a:ext cx="8818899"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33679">
              <a:defRPr sz="4700">
                <a:latin typeface="Palatino"/>
                <a:ea typeface="Palatino"/>
                <a:cs typeface="Palatino"/>
                <a:sym typeface="Palatino"/>
              </a:defRPr>
            </a:lvl1pPr>
          </a:lstStyle>
          <a:p>
            <a:pPr/>
            <a:r>
              <a:t>Guardian of Your Learning Brain</a:t>
            </a:r>
          </a:p>
        </p:txBody>
      </p:sp>
      <p:pic>
        <p:nvPicPr>
          <p:cNvPr id="322" name="image3.png" descr="image3.png"/>
          <p:cNvPicPr>
            <a:picLocks noChangeAspect="1"/>
          </p:cNvPicPr>
          <p:nvPr/>
        </p:nvPicPr>
        <p:blipFill>
          <a:blip r:embed="rId4">
            <a:extLst/>
          </a:blip>
          <a:stretch>
            <a:fillRect/>
          </a:stretch>
        </p:blipFill>
        <p:spPr>
          <a:xfrm>
            <a:off x="8485465" y="1432455"/>
            <a:ext cx="4462185" cy="300968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14:prism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7">
                                            <p:bg/>
                                          </p:spTgt>
                                        </p:tgtEl>
                                        <p:attrNameLst>
                                          <p:attrName>style.visibility</p:attrName>
                                        </p:attrNameLst>
                                      </p:cBhvr>
                                      <p:to>
                                        <p:strVal val="visible"/>
                                      </p:to>
                                    </p:set>
                                    <p:animEffect filter="wipe(left)" transition="in">
                                      <p:cBhvr>
                                        <p:cTn id="7" dur="1000"/>
                                        <p:tgtEl>
                                          <p:spTgt spid="31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17">
                                            <p:txEl>
                                              <p:pRg st="0" end="0"/>
                                            </p:txEl>
                                          </p:spTgt>
                                        </p:tgtEl>
                                        <p:attrNameLst>
                                          <p:attrName>style.visibility</p:attrName>
                                        </p:attrNameLst>
                                      </p:cBhvr>
                                      <p:to>
                                        <p:strVal val="visible"/>
                                      </p:to>
                                    </p:set>
                                    <p:animEffect filter="wipe(left)" transition="in">
                                      <p:cBhvr>
                                        <p:cTn id="10" dur="1000"/>
                                        <p:tgtEl>
                                          <p:spTgt spid="317">
                                            <p:txEl>
                                              <p:pRg st="0" end="0"/>
                                            </p:txEl>
                                          </p:spTgt>
                                        </p:tgtEl>
                                      </p:cBhvr>
                                    </p:animEffect>
                                  </p:childTnLst>
                                </p:cTn>
                              </p:par>
                            </p:childTnLst>
                          </p:cTn>
                        </p:par>
                        <p:par>
                          <p:cTn id="11" fill="hold">
                            <p:stCondLst>
                              <p:cond delay="1000"/>
                            </p:stCondLst>
                            <p:childTnLst>
                              <p:par>
                                <p:cTn id="12" presetClass="entr" nodeType="afterEffect" presetSubtype="8" presetID="22" grpId="1" fill="hold">
                                  <p:stCondLst>
                                    <p:cond delay="0"/>
                                  </p:stCondLst>
                                  <p:iterate type="el" backwards="0">
                                    <p:tmAbs val="0"/>
                                  </p:iterate>
                                  <p:childTnLst>
                                    <p:set>
                                      <p:cBhvr>
                                        <p:cTn id="13" fill="hold"/>
                                        <p:tgtEl>
                                          <p:spTgt spid="317">
                                            <p:txEl>
                                              <p:pRg st="1" end="1"/>
                                            </p:txEl>
                                          </p:spTgt>
                                        </p:tgtEl>
                                        <p:attrNameLst>
                                          <p:attrName>style.visibility</p:attrName>
                                        </p:attrNameLst>
                                      </p:cBhvr>
                                      <p:to>
                                        <p:strVal val="visible"/>
                                      </p:to>
                                    </p:set>
                                    <p:animEffect filter="wipe(left)" transition="in">
                                      <p:cBhvr>
                                        <p:cTn id="14" dur="1000"/>
                                        <p:tgtEl>
                                          <p:spTgt spid="31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1" fill="hold">
                                  <p:stCondLst>
                                    <p:cond delay="0"/>
                                  </p:stCondLst>
                                  <p:iterate type="el" backwards="0">
                                    <p:tmAbs val="0"/>
                                  </p:iterate>
                                  <p:childTnLst>
                                    <p:set>
                                      <p:cBhvr>
                                        <p:cTn id="18" fill="hold"/>
                                        <p:tgtEl>
                                          <p:spTgt spid="317">
                                            <p:txEl>
                                              <p:pRg st="2" end="2"/>
                                            </p:txEl>
                                          </p:spTgt>
                                        </p:tgtEl>
                                        <p:attrNameLst>
                                          <p:attrName>style.visibility</p:attrName>
                                        </p:attrNameLst>
                                      </p:cBhvr>
                                      <p:to>
                                        <p:strVal val="visible"/>
                                      </p:to>
                                    </p:set>
                                    <p:animEffect filter="wipe(left)" transition="in">
                                      <p:cBhvr>
                                        <p:cTn id="19" dur="1000"/>
                                        <p:tgtEl>
                                          <p:spTgt spid="317">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8" presetID="22" grpId="1" fill="hold">
                                  <p:stCondLst>
                                    <p:cond delay="0"/>
                                  </p:stCondLst>
                                  <p:iterate type="el" backwards="0">
                                    <p:tmAbs val="0"/>
                                  </p:iterate>
                                  <p:childTnLst>
                                    <p:set>
                                      <p:cBhvr>
                                        <p:cTn id="23" fill="hold"/>
                                        <p:tgtEl>
                                          <p:spTgt spid="317">
                                            <p:txEl>
                                              <p:pRg st="3" end="3"/>
                                            </p:txEl>
                                          </p:spTgt>
                                        </p:tgtEl>
                                        <p:attrNameLst>
                                          <p:attrName>style.visibility</p:attrName>
                                        </p:attrNameLst>
                                      </p:cBhvr>
                                      <p:to>
                                        <p:strVal val="visible"/>
                                      </p:to>
                                    </p:set>
                                    <p:animEffect filter="wipe(left)" transition="in">
                                      <p:cBhvr>
                                        <p:cTn id="24" dur="1000"/>
                                        <p:tgtEl>
                                          <p:spTgt spid="317">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8" presetID="22" grpId="1" fill="hold">
                                  <p:stCondLst>
                                    <p:cond delay="0"/>
                                  </p:stCondLst>
                                  <p:iterate type="el" backwards="0">
                                    <p:tmAbs val="0"/>
                                  </p:iterate>
                                  <p:childTnLst>
                                    <p:set>
                                      <p:cBhvr>
                                        <p:cTn id="28" fill="hold"/>
                                        <p:tgtEl>
                                          <p:spTgt spid="317">
                                            <p:txEl>
                                              <p:pRg st="4" end="4"/>
                                            </p:txEl>
                                          </p:spTgt>
                                        </p:tgtEl>
                                        <p:attrNameLst>
                                          <p:attrName>style.visibility</p:attrName>
                                        </p:attrNameLst>
                                      </p:cBhvr>
                                      <p:to>
                                        <p:strVal val="visible"/>
                                      </p:to>
                                    </p:set>
                                    <p:animEffect filter="wipe(left)" transition="in">
                                      <p:cBhvr>
                                        <p:cTn id="29" dur="1000"/>
                                        <p:tgtEl>
                                          <p:spTgt spid="317">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7"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Body"/>
          <p:cNvSpPr txBox="1"/>
          <p:nvPr>
            <p:ph type="body" sz="quarter" idx="1"/>
          </p:nvPr>
        </p:nvSpPr>
        <p:spPr>
          <a:xfrm>
            <a:off x="21894" y="33413"/>
            <a:ext cx="12961012" cy="850882"/>
          </a:xfrm>
          <a:prstGeom prst="rect">
            <a:avLst/>
          </a:prstGeom>
          <a:solidFill>
            <a:srgbClr val="2B40FF"/>
          </a:solidFill>
        </p:spPr>
        <p:txBody>
          <a:bodyPr/>
          <a:lstStyle>
            <a:lvl1pPr marL="0" indent="0" algn="ctr" defTabSz="262887">
              <a:spcBef>
                <a:spcPts val="1000"/>
              </a:spcBef>
              <a:buSzTx/>
              <a:buNone/>
              <a:defRPr sz="3800">
                <a:solidFill>
                  <a:srgbClr val="F7FFF4"/>
                </a:solidFill>
              </a:defRPr>
            </a:lvl1pPr>
          </a:lstStyle>
          <a:p>
            <a:pPr/>
            <a:r>
              <a:t>Fight, flight, or freeze</a:t>
            </a:r>
          </a:p>
        </p:txBody>
      </p:sp>
      <p:sp>
        <p:nvSpPr>
          <p:cNvPr id="325" name="TT"/>
          <p:cNvSpPr txBox="1"/>
          <p:nvPr/>
        </p:nvSpPr>
        <p:spPr>
          <a:xfrm>
            <a:off x="6319454" y="4660896"/>
            <a:ext cx="365888" cy="431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457200">
              <a:lnSpc>
                <a:spcPct val="130000"/>
              </a:lnSpc>
              <a:spcBef>
                <a:spcPts val="1200"/>
              </a:spcBef>
              <a:tabLst>
                <a:tab pos="139700" algn="l"/>
                <a:tab pos="457200" algn="l"/>
              </a:tabLst>
              <a:defRPr sz="2700">
                <a:latin typeface="Casual"/>
                <a:ea typeface="Casual"/>
                <a:cs typeface="Casual"/>
                <a:sym typeface="Casual"/>
              </a:defRPr>
            </a:lvl1pPr>
          </a:lstStyle>
          <a:p>
            <a:pPr/>
            <a:r>
              <a:t>TT</a:t>
            </a:r>
          </a:p>
        </p:txBody>
      </p:sp>
      <p:pic>
        <p:nvPicPr>
          <p:cNvPr id="326" name="image1.jpeg" descr="image1.jpeg"/>
          <p:cNvPicPr>
            <a:picLocks noChangeAspect="1"/>
          </p:cNvPicPr>
          <p:nvPr/>
        </p:nvPicPr>
        <p:blipFill>
          <a:blip r:embed="rId2">
            <a:extLst/>
          </a:blip>
          <a:stretch>
            <a:fillRect/>
          </a:stretch>
        </p:blipFill>
        <p:spPr>
          <a:xfrm>
            <a:off x="0" y="812800"/>
            <a:ext cx="13004800" cy="97536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28" name="Amygdala"/>
          <p:cNvSpPr txBox="1"/>
          <p:nvPr>
            <p:ph type="title"/>
          </p:nvPr>
        </p:nvSpPr>
        <p:spPr>
          <a:xfrm>
            <a:off x="-48853" y="-1"/>
            <a:ext cx="11101991" cy="1492796"/>
          </a:xfrm>
          <a:prstGeom prst="rect">
            <a:avLst/>
          </a:prstGeom>
          <a:solidFill>
            <a:schemeClr val="accent1"/>
          </a:solidFill>
        </p:spPr>
        <p:txBody>
          <a:bodyPr/>
          <a:lstStyle>
            <a:lvl1pPr defTabSz="262887">
              <a:spcBef>
                <a:spcPts val="1000"/>
              </a:spcBef>
              <a:defRPr sz="3800">
                <a:solidFill>
                  <a:srgbClr val="F7FFF4"/>
                </a:solidFill>
                <a:latin typeface="Palatino"/>
                <a:ea typeface="Palatino"/>
                <a:cs typeface="Palatino"/>
                <a:sym typeface="Palatino"/>
              </a:defRPr>
            </a:lvl1pPr>
          </a:lstStyle>
          <a:p>
            <a:pPr/>
            <a:r>
              <a:t>Amygdala</a:t>
            </a:r>
          </a:p>
        </p:txBody>
      </p:sp>
      <p:sp>
        <p:nvSpPr>
          <p:cNvPr id="329" name="Guardian of your learning brain PFC…"/>
          <p:cNvSpPr txBox="1"/>
          <p:nvPr>
            <p:ph type="body" idx="1"/>
          </p:nvPr>
        </p:nvSpPr>
        <p:spPr>
          <a:xfrm>
            <a:off x="-201087" y="1792551"/>
            <a:ext cx="12560307" cy="6168499"/>
          </a:xfrm>
          <a:prstGeom prst="rect">
            <a:avLst/>
          </a:prstGeom>
        </p:spPr>
        <p:txBody>
          <a:bodyPr lIns="0" tIns="0" rIns="0" bIns="0"/>
          <a:lstStyle/>
          <a:p>
            <a:pPr lvl="2" marL="942472" indent="-180472">
              <a:buClrTx/>
              <a:defRPr b="1" sz="2400">
                <a:solidFill>
                  <a:srgbClr val="000000"/>
                </a:solidFill>
              </a:defRPr>
            </a:pPr>
            <a:r>
              <a:t>An emotional filter that guards your learning brain - “switching station” </a:t>
            </a:r>
          </a:p>
          <a:p>
            <a:pPr lvl="3" marL="1323472" indent="-180472">
              <a:buClrTx/>
              <a:defRPr b="1" sz="2400">
                <a:solidFill>
                  <a:srgbClr val="000000"/>
                </a:solidFill>
              </a:defRPr>
            </a:pPr>
            <a:r>
              <a:t>If your amygdala feels safe, it sends information and increased blood flow to your thinking brain plus releases dopamine that increases memory and floods the brain with joy. </a:t>
            </a:r>
          </a:p>
          <a:p>
            <a:pPr lvl="3" marL="1323472" indent="-180472">
              <a:buClrTx/>
              <a:defRPr b="1" sz="2400">
                <a:solidFill>
                  <a:srgbClr val="000000"/>
                </a:solidFill>
              </a:defRPr>
            </a:pPr>
            <a:r>
              <a:t>If your amygdala senses danger, it increases blood flow to fight, flight, or freeze and floods your brain with stress.</a:t>
            </a:r>
          </a:p>
          <a:p>
            <a:pPr lvl="2" marL="942472" indent="-180472">
              <a:buClrTx/>
              <a:defRPr b="1" sz="2400">
                <a:solidFill>
                  <a:srgbClr val="000000"/>
                </a:solidFill>
              </a:defRPr>
            </a:pPr>
            <a:r>
              <a:t>It’s your job to keep your amygdala happy!</a:t>
            </a:r>
          </a:p>
          <a:p>
            <a:pPr lvl="3" marL="0" indent="1143000">
              <a:buSzTx/>
              <a:buNone/>
              <a:defRPr b="1" sz="2400">
                <a:solidFill>
                  <a:srgbClr val="000000"/>
                </a:solidFill>
              </a:defRPr>
            </a:pPr>
            <a:r>
              <a:t>Multisensory learning also increases dopamine.</a:t>
            </a:r>
          </a:p>
          <a:p>
            <a:pPr lvl="2" marL="0" indent="762000">
              <a:buSzTx/>
              <a:buNone/>
              <a:defRPr b="1" sz="2400">
                <a:solidFill>
                  <a:srgbClr val="000000"/>
                </a:solidFill>
              </a:defRPr>
            </a:pPr>
            <a:r>
              <a:t>                 Judy Willis, M.D., Learning to LOVE Math, 2010</a:t>
            </a:r>
          </a:p>
        </p:txBody>
      </p:sp>
      <p:pic>
        <p:nvPicPr>
          <p:cNvPr id="330" name="image1.png" descr="image1.png"/>
          <p:cNvPicPr>
            <a:picLocks noChangeAspect="1"/>
          </p:cNvPicPr>
          <p:nvPr/>
        </p:nvPicPr>
        <p:blipFill>
          <a:blip r:embed="rId2">
            <a:extLst/>
          </a:blip>
          <a:stretch>
            <a:fillRect/>
          </a:stretch>
        </p:blipFill>
        <p:spPr>
          <a:xfrm>
            <a:off x="-32372300" y="28486100"/>
            <a:ext cx="1828800" cy="2400300"/>
          </a:xfrm>
          <a:prstGeom prst="rect">
            <a:avLst/>
          </a:prstGeom>
          <a:ln w="12700">
            <a:miter lim="400000"/>
          </a:ln>
        </p:spPr>
      </p:pic>
      <p:pic>
        <p:nvPicPr>
          <p:cNvPr id="331" name="image3.png" descr="image3.png"/>
          <p:cNvPicPr>
            <a:picLocks noChangeAspect="1"/>
          </p:cNvPicPr>
          <p:nvPr/>
        </p:nvPicPr>
        <p:blipFill>
          <a:blip r:embed="rId3">
            <a:extLst/>
          </a:blip>
          <a:stretch>
            <a:fillRect/>
          </a:stretch>
        </p:blipFill>
        <p:spPr>
          <a:xfrm>
            <a:off x="9340946" y="-14619"/>
            <a:ext cx="3336891" cy="2250689"/>
          </a:xfrm>
          <a:prstGeom prst="rect">
            <a:avLst/>
          </a:prstGeom>
          <a:ln w="12700">
            <a:miter lim="400000"/>
          </a:ln>
        </p:spPr>
      </p:pic>
      <p:pic>
        <p:nvPicPr>
          <p:cNvPr id="332" name="Image" descr="Image"/>
          <p:cNvPicPr>
            <a:picLocks noChangeAspect="1"/>
          </p:cNvPicPr>
          <p:nvPr/>
        </p:nvPicPr>
        <p:blipFill>
          <a:blip r:embed="rId4">
            <a:extLst/>
          </a:blip>
          <a:stretch>
            <a:fillRect/>
          </a:stretch>
        </p:blipFill>
        <p:spPr>
          <a:xfrm>
            <a:off x="8986973" y="5988546"/>
            <a:ext cx="4281906" cy="321143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29">
                                            <p:bg/>
                                          </p:spTgt>
                                        </p:tgtEl>
                                        <p:attrNameLst>
                                          <p:attrName>style.visibility</p:attrName>
                                        </p:attrNameLst>
                                      </p:cBhvr>
                                      <p:to>
                                        <p:strVal val="visible"/>
                                      </p:to>
                                    </p:set>
                                    <p:animEffect filter="dissolve" transition="in">
                                      <p:cBhvr>
                                        <p:cTn id="7" dur="950"/>
                                        <p:tgtEl>
                                          <p:spTgt spid="329">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329">
                                            <p:txEl>
                                              <p:pRg st="0" end="0"/>
                                            </p:txEl>
                                          </p:spTgt>
                                        </p:tgtEl>
                                        <p:attrNameLst>
                                          <p:attrName>style.visibility</p:attrName>
                                        </p:attrNameLst>
                                      </p:cBhvr>
                                      <p:to>
                                        <p:strVal val="visible"/>
                                      </p:to>
                                    </p:set>
                                    <p:animEffect filter="dissolve" transition="in">
                                      <p:cBhvr>
                                        <p:cTn id="10" dur="950"/>
                                        <p:tgtEl>
                                          <p:spTgt spid="329">
                                            <p:txEl>
                                              <p:pRg st="0" end="0"/>
                                            </p:txEl>
                                          </p:spTgt>
                                        </p:tgtEl>
                                      </p:cBhvr>
                                    </p:animEffect>
                                  </p:childTnLst>
                                </p:cTn>
                              </p:par>
                            </p:childTnLst>
                          </p:cTn>
                        </p:par>
                        <p:par>
                          <p:cTn id="11" fill="hold">
                            <p:stCondLst>
                              <p:cond delay="950"/>
                            </p:stCondLst>
                            <p:childTnLst>
                              <p:par>
                                <p:cTn id="12" presetClass="entr" nodeType="afterEffect" presetID="9" grpId="1" fill="hold">
                                  <p:stCondLst>
                                    <p:cond delay="0"/>
                                  </p:stCondLst>
                                  <p:iterate type="el" backwards="0">
                                    <p:tmAbs val="0"/>
                                  </p:iterate>
                                  <p:childTnLst>
                                    <p:set>
                                      <p:cBhvr>
                                        <p:cTn id="13" fill="hold"/>
                                        <p:tgtEl>
                                          <p:spTgt spid="329">
                                            <p:txEl>
                                              <p:pRg st="1" end="1"/>
                                            </p:txEl>
                                          </p:spTgt>
                                        </p:tgtEl>
                                        <p:attrNameLst>
                                          <p:attrName>style.visibility</p:attrName>
                                        </p:attrNameLst>
                                      </p:cBhvr>
                                      <p:to>
                                        <p:strVal val="visible"/>
                                      </p:to>
                                    </p:set>
                                    <p:animEffect filter="dissolve" transition="in">
                                      <p:cBhvr>
                                        <p:cTn id="14" dur="950"/>
                                        <p:tgtEl>
                                          <p:spTgt spid="329">
                                            <p:txEl>
                                              <p:pRg st="1" end="1"/>
                                            </p:txEl>
                                          </p:spTgt>
                                        </p:tgtEl>
                                      </p:cBhvr>
                                    </p:animEffect>
                                  </p:childTnLst>
                                </p:cTn>
                              </p:par>
                            </p:childTnLst>
                          </p:cTn>
                        </p:par>
                        <p:par>
                          <p:cTn id="15" fill="hold">
                            <p:stCondLst>
                              <p:cond delay="1900"/>
                            </p:stCondLst>
                            <p:childTnLst>
                              <p:par>
                                <p:cTn id="16" presetClass="entr" nodeType="afterEffect" presetID="9" grpId="1" fill="hold">
                                  <p:stCondLst>
                                    <p:cond delay="0"/>
                                  </p:stCondLst>
                                  <p:iterate type="el" backwards="0">
                                    <p:tmAbs val="0"/>
                                  </p:iterate>
                                  <p:childTnLst>
                                    <p:set>
                                      <p:cBhvr>
                                        <p:cTn id="17" fill="hold"/>
                                        <p:tgtEl>
                                          <p:spTgt spid="329">
                                            <p:txEl>
                                              <p:pRg st="2" end="2"/>
                                            </p:txEl>
                                          </p:spTgt>
                                        </p:tgtEl>
                                        <p:attrNameLst>
                                          <p:attrName>style.visibility</p:attrName>
                                        </p:attrNameLst>
                                      </p:cBhvr>
                                      <p:to>
                                        <p:strVal val="visible"/>
                                      </p:to>
                                    </p:set>
                                    <p:animEffect filter="dissolve" transition="in">
                                      <p:cBhvr>
                                        <p:cTn id="18" dur="950"/>
                                        <p:tgtEl>
                                          <p:spTgt spid="329">
                                            <p:txEl>
                                              <p:pRg st="2" end="2"/>
                                            </p:txEl>
                                          </p:spTgt>
                                        </p:tgtEl>
                                      </p:cBhvr>
                                    </p:animEffect>
                                  </p:childTnLst>
                                </p:cTn>
                              </p:par>
                            </p:childTnLst>
                          </p:cTn>
                        </p:par>
                        <p:par>
                          <p:cTn id="19" fill="hold">
                            <p:stCondLst>
                              <p:cond delay="2850"/>
                            </p:stCondLst>
                            <p:childTnLst>
                              <p:par>
                                <p:cTn id="20" presetClass="entr" nodeType="afterEffect" presetID="9" grpId="1" fill="hold">
                                  <p:stCondLst>
                                    <p:cond delay="0"/>
                                  </p:stCondLst>
                                  <p:iterate type="el" backwards="0">
                                    <p:tmAbs val="0"/>
                                  </p:iterate>
                                  <p:childTnLst>
                                    <p:set>
                                      <p:cBhvr>
                                        <p:cTn id="21" fill="hold"/>
                                        <p:tgtEl>
                                          <p:spTgt spid="329">
                                            <p:txEl>
                                              <p:pRg st="3" end="3"/>
                                            </p:txEl>
                                          </p:spTgt>
                                        </p:tgtEl>
                                        <p:attrNameLst>
                                          <p:attrName>style.visibility</p:attrName>
                                        </p:attrNameLst>
                                      </p:cBhvr>
                                      <p:to>
                                        <p:strVal val="visible"/>
                                      </p:to>
                                    </p:set>
                                    <p:animEffect filter="dissolve" transition="in">
                                      <p:cBhvr>
                                        <p:cTn id="22" dur="950"/>
                                        <p:tgtEl>
                                          <p:spTgt spid="329">
                                            <p:txEl>
                                              <p:pRg st="3" end="3"/>
                                            </p:txEl>
                                          </p:spTgt>
                                        </p:tgtEl>
                                      </p:cBhvr>
                                    </p:animEffect>
                                  </p:childTnLst>
                                </p:cTn>
                              </p:par>
                            </p:childTnLst>
                          </p:cTn>
                        </p:par>
                        <p:par>
                          <p:cTn id="23" fill="hold">
                            <p:stCondLst>
                              <p:cond delay="3800"/>
                            </p:stCondLst>
                            <p:childTnLst>
                              <p:par>
                                <p:cTn id="24" presetClass="entr" nodeType="afterEffect" presetID="9" grpId="1" fill="hold">
                                  <p:stCondLst>
                                    <p:cond delay="0"/>
                                  </p:stCondLst>
                                  <p:iterate type="el" backwards="0">
                                    <p:tmAbs val="0"/>
                                  </p:iterate>
                                  <p:childTnLst>
                                    <p:set>
                                      <p:cBhvr>
                                        <p:cTn id="25" fill="hold"/>
                                        <p:tgtEl>
                                          <p:spTgt spid="329">
                                            <p:txEl>
                                              <p:pRg st="4" end="4"/>
                                            </p:txEl>
                                          </p:spTgt>
                                        </p:tgtEl>
                                        <p:attrNameLst>
                                          <p:attrName>style.visibility</p:attrName>
                                        </p:attrNameLst>
                                      </p:cBhvr>
                                      <p:to>
                                        <p:strVal val="visible"/>
                                      </p:to>
                                    </p:set>
                                    <p:animEffect filter="dissolve" transition="in">
                                      <p:cBhvr>
                                        <p:cTn id="26" dur="950"/>
                                        <p:tgtEl>
                                          <p:spTgt spid="329">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Class="entr" nodeType="clickEffect" presetID="9" grpId="1" fill="hold">
                                  <p:stCondLst>
                                    <p:cond delay="0"/>
                                  </p:stCondLst>
                                  <p:iterate type="el" backwards="0">
                                    <p:tmAbs val="0"/>
                                  </p:iterate>
                                  <p:childTnLst>
                                    <p:set>
                                      <p:cBhvr>
                                        <p:cTn id="30" fill="hold"/>
                                        <p:tgtEl>
                                          <p:spTgt spid="329">
                                            <p:txEl>
                                              <p:pRg st="5" end="5"/>
                                            </p:txEl>
                                          </p:spTgt>
                                        </p:tgtEl>
                                        <p:attrNameLst>
                                          <p:attrName>style.visibility</p:attrName>
                                        </p:attrNameLst>
                                      </p:cBhvr>
                                      <p:to>
                                        <p:strVal val="visible"/>
                                      </p:to>
                                    </p:set>
                                    <p:animEffect filter="dissolve" transition="in">
                                      <p:cBhvr>
                                        <p:cTn id="31" dur="950"/>
                                        <p:tgtEl>
                                          <p:spTgt spid="329">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0" presetID="1" grpId="2" fill="hold">
                                  <p:stCondLst>
                                    <p:cond delay="0"/>
                                  </p:stCondLst>
                                  <p:iterate type="el" backwards="0">
                                    <p:tmAbs val="0"/>
                                  </p:iterate>
                                  <p:childTnLst>
                                    <p:set>
                                      <p:cBhvr>
                                        <p:cTn id="35" fill="hold"/>
                                        <p:tgtEl>
                                          <p:spTgt spid="3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9" grpId="1"/>
      <p:bldP build="whole" bldLvl="1" animBg="1" rev="0" advAuto="0" spid="332" grpId="2"/>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Goes into survival mode…"/>
          <p:cNvSpPr txBox="1"/>
          <p:nvPr>
            <p:ph type="body" idx="1"/>
          </p:nvPr>
        </p:nvSpPr>
        <p:spPr>
          <a:xfrm>
            <a:off x="292100" y="2480733"/>
            <a:ext cx="12674600" cy="5562603"/>
          </a:xfrm>
          <a:prstGeom prst="rect">
            <a:avLst/>
          </a:prstGeom>
        </p:spPr>
        <p:txBody>
          <a:bodyPr/>
          <a:lstStyle/>
          <a:p>
            <a:pPr marL="0" indent="0">
              <a:buSzTx/>
              <a:buNone/>
              <a:defRPr b="1" sz="3300">
                <a:solidFill>
                  <a:srgbClr val="000000"/>
                </a:solidFill>
              </a:defRPr>
            </a:pPr>
            <a:r>
              <a:t>Goes into survival mode </a:t>
            </a:r>
          </a:p>
          <a:p>
            <a:pPr marL="0" indent="0">
              <a:buSzTx/>
              <a:buNone/>
              <a:defRPr b="1" sz="3300">
                <a:solidFill>
                  <a:srgbClr val="000000"/>
                </a:solidFill>
              </a:defRPr>
            </a:pPr>
            <a:r>
              <a:t>Decreases blood flow to thinking and increases it to fight/flight/freeze</a:t>
            </a:r>
          </a:p>
          <a:p>
            <a:pPr marL="0" indent="0">
              <a:buSzTx/>
              <a:buNone/>
              <a:defRPr b="1" sz="3300">
                <a:solidFill>
                  <a:srgbClr val="000000"/>
                </a:solidFill>
              </a:defRPr>
            </a:pPr>
            <a:r>
              <a:t>Releases stress neurotransmitters such as CORTISOL and negative feelings take control </a:t>
            </a:r>
            <a:endParaRPr sz="3000"/>
          </a:p>
          <a:p>
            <a:pPr marL="0" indent="0" algn="ctr">
              <a:buSzTx/>
              <a:buNone/>
              <a:defRPr sz="1500">
                <a:solidFill>
                  <a:srgbClr val="000000"/>
                </a:solidFill>
              </a:defRPr>
            </a:pPr>
            <a:r>
              <a:t>Judy Willis, M.D., Learning to LOVE Math, 2010</a:t>
            </a:r>
          </a:p>
        </p:txBody>
      </p:sp>
      <p:sp>
        <p:nvSpPr>
          <p:cNvPr id="335" name="Lose-Lose!…"/>
          <p:cNvSpPr txBox="1"/>
          <p:nvPr/>
        </p:nvSpPr>
        <p:spPr>
          <a:xfrm>
            <a:off x="-3837" y="-9396"/>
            <a:ext cx="13012474" cy="2504022"/>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a:spcBef>
                <a:spcPts val="2400"/>
              </a:spcBef>
              <a:defRPr>
                <a:latin typeface="Palatino"/>
                <a:ea typeface="Palatino"/>
                <a:cs typeface="Palatino"/>
                <a:sym typeface="Palatino"/>
              </a:defRPr>
            </a:pPr>
            <a:r>
              <a:t>Lose-Lose! </a:t>
            </a:r>
          </a:p>
          <a:p>
            <a:pPr marL="1429560" indent="-1429560">
              <a:spcBef>
                <a:spcPts val="2400"/>
              </a:spcBef>
              <a:defRPr>
                <a:latin typeface="Palatino"/>
                <a:ea typeface="Palatino"/>
                <a:cs typeface="Palatino"/>
                <a:sym typeface="Palatino"/>
              </a:defRPr>
            </a:pPr>
            <a:r>
              <a:t>If your amygdala feels overwhelmed:</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4">
                                            <p:bg/>
                                          </p:spTgt>
                                        </p:tgtEl>
                                        <p:attrNameLst>
                                          <p:attrName>style.visibility</p:attrName>
                                        </p:attrNameLst>
                                      </p:cBhvr>
                                      <p:to>
                                        <p:strVal val="visible"/>
                                      </p:to>
                                    </p:set>
                                    <p:animEffect filter="wipe(left)" transition="in">
                                      <p:cBhvr>
                                        <p:cTn id="7" dur="1000"/>
                                        <p:tgtEl>
                                          <p:spTgt spid="33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34">
                                            <p:txEl>
                                              <p:pRg st="0" end="0"/>
                                            </p:txEl>
                                          </p:spTgt>
                                        </p:tgtEl>
                                        <p:attrNameLst>
                                          <p:attrName>style.visibility</p:attrName>
                                        </p:attrNameLst>
                                      </p:cBhvr>
                                      <p:to>
                                        <p:strVal val="visible"/>
                                      </p:to>
                                    </p:set>
                                    <p:animEffect filter="wipe(left)" transition="in">
                                      <p:cBhvr>
                                        <p:cTn id="10" dur="1000"/>
                                        <p:tgtEl>
                                          <p:spTgt spid="334">
                                            <p:txEl>
                                              <p:pRg st="0" end="0"/>
                                            </p:txEl>
                                          </p:spTgt>
                                        </p:tgtEl>
                                      </p:cBhvr>
                                    </p:animEffect>
                                  </p:childTnLst>
                                </p:cTn>
                              </p:par>
                            </p:childTnLst>
                          </p:cTn>
                        </p:par>
                        <p:par>
                          <p:cTn id="11" fill="hold">
                            <p:stCondLst>
                              <p:cond delay="1000"/>
                            </p:stCondLst>
                            <p:childTnLst>
                              <p:par>
                                <p:cTn id="12" presetClass="entr" nodeType="afterEffect" presetSubtype="8" presetID="22" grpId="1" fill="hold">
                                  <p:stCondLst>
                                    <p:cond delay="0"/>
                                  </p:stCondLst>
                                  <p:iterate type="el" backwards="0">
                                    <p:tmAbs val="0"/>
                                  </p:iterate>
                                  <p:childTnLst>
                                    <p:set>
                                      <p:cBhvr>
                                        <p:cTn id="13" fill="hold"/>
                                        <p:tgtEl>
                                          <p:spTgt spid="334">
                                            <p:txEl>
                                              <p:pRg st="1" end="1"/>
                                            </p:txEl>
                                          </p:spTgt>
                                        </p:tgtEl>
                                        <p:attrNameLst>
                                          <p:attrName>style.visibility</p:attrName>
                                        </p:attrNameLst>
                                      </p:cBhvr>
                                      <p:to>
                                        <p:strVal val="visible"/>
                                      </p:to>
                                    </p:set>
                                    <p:animEffect filter="wipe(left)" transition="in">
                                      <p:cBhvr>
                                        <p:cTn id="14" dur="1000"/>
                                        <p:tgtEl>
                                          <p:spTgt spid="33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1" fill="hold">
                                  <p:stCondLst>
                                    <p:cond delay="0"/>
                                  </p:stCondLst>
                                  <p:iterate type="el" backwards="0">
                                    <p:tmAbs val="0"/>
                                  </p:iterate>
                                  <p:childTnLst>
                                    <p:set>
                                      <p:cBhvr>
                                        <p:cTn id="18" fill="hold"/>
                                        <p:tgtEl>
                                          <p:spTgt spid="334">
                                            <p:txEl>
                                              <p:pRg st="2" end="2"/>
                                            </p:txEl>
                                          </p:spTgt>
                                        </p:tgtEl>
                                        <p:attrNameLst>
                                          <p:attrName>style.visibility</p:attrName>
                                        </p:attrNameLst>
                                      </p:cBhvr>
                                      <p:to>
                                        <p:strVal val="visible"/>
                                      </p:to>
                                    </p:set>
                                    <p:animEffect filter="wipe(left)" transition="in">
                                      <p:cBhvr>
                                        <p:cTn id="19" dur="1000"/>
                                        <p:tgtEl>
                                          <p:spTgt spid="33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8" presetID="22" grpId="1" fill="hold">
                                  <p:stCondLst>
                                    <p:cond delay="0"/>
                                  </p:stCondLst>
                                  <p:iterate type="el" backwards="0">
                                    <p:tmAbs val="0"/>
                                  </p:iterate>
                                  <p:childTnLst>
                                    <p:set>
                                      <p:cBhvr>
                                        <p:cTn id="23" fill="hold"/>
                                        <p:tgtEl>
                                          <p:spTgt spid="334">
                                            <p:txEl>
                                              <p:pRg st="3" end="3"/>
                                            </p:txEl>
                                          </p:spTgt>
                                        </p:tgtEl>
                                        <p:attrNameLst>
                                          <p:attrName>style.visibility</p:attrName>
                                        </p:attrNameLst>
                                      </p:cBhvr>
                                      <p:to>
                                        <p:strVal val="visible"/>
                                      </p:to>
                                    </p:set>
                                    <p:animEffect filter="wipe(left)" transition="in">
                                      <p:cBhvr>
                                        <p:cTn id="24" dur="1000"/>
                                        <p:tgtEl>
                                          <p:spTgt spid="33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4"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Sends information to your thinking brain, so you can learn and be in control (-:…"/>
          <p:cNvSpPr txBox="1"/>
          <p:nvPr>
            <p:ph type="body" idx="1"/>
          </p:nvPr>
        </p:nvSpPr>
        <p:spPr>
          <a:xfrm>
            <a:off x="165100" y="2524586"/>
            <a:ext cx="12674600" cy="5616116"/>
          </a:xfrm>
          <a:prstGeom prst="rect">
            <a:avLst/>
          </a:prstGeom>
        </p:spPr>
        <p:txBody>
          <a:bodyPr/>
          <a:lstStyle/>
          <a:p>
            <a:pPr marL="0" indent="0">
              <a:buSzTx/>
              <a:buNone/>
              <a:defRPr b="1" sz="3300">
                <a:solidFill>
                  <a:srgbClr val="000000"/>
                </a:solidFill>
              </a:defRPr>
            </a:pPr>
            <a:r>
              <a:t>Sends information to your thinking brain, so you can learn and be in control (-:</a:t>
            </a:r>
          </a:p>
          <a:p>
            <a:pPr marL="0" indent="0">
              <a:buSzTx/>
              <a:buNone/>
              <a:defRPr b="1" sz="3300">
                <a:solidFill>
                  <a:srgbClr val="000000"/>
                </a:solidFill>
              </a:defRPr>
            </a:pPr>
            <a:r>
              <a:t>Adds DOPAMINE - a “memory chip” - to help you learn and remember more  </a:t>
            </a:r>
          </a:p>
          <a:p>
            <a:pPr lvl="1" marL="0" indent="762000">
              <a:buSzTx/>
              <a:buNone/>
              <a:defRPr b="1" sz="3300">
                <a:solidFill>
                  <a:srgbClr val="000000"/>
                </a:solidFill>
              </a:defRPr>
            </a:pPr>
            <a:r>
              <a:t>SWAG increases dopamine (-:</a:t>
            </a:r>
            <a:endParaRPr sz="3000"/>
          </a:p>
          <a:p>
            <a:pPr marL="0" indent="0" algn="ctr">
              <a:buSzTx/>
              <a:buNone/>
              <a:defRPr sz="1500">
                <a:solidFill>
                  <a:srgbClr val="000000"/>
                </a:solidFill>
              </a:defRPr>
            </a:pPr>
            <a:r>
              <a:t>Judy Willis, M.D., Learning to LOVE Math, 2010</a:t>
            </a:r>
          </a:p>
        </p:txBody>
      </p:sp>
      <p:sp>
        <p:nvSpPr>
          <p:cNvPr id="340" name="Win-Win!…"/>
          <p:cNvSpPr txBox="1"/>
          <p:nvPr/>
        </p:nvSpPr>
        <p:spPr>
          <a:xfrm>
            <a:off x="-3837" y="-9396"/>
            <a:ext cx="13012474" cy="2504022"/>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a:spcBef>
                <a:spcPts val="2400"/>
              </a:spcBef>
              <a:defRPr>
                <a:latin typeface="Palatino"/>
                <a:ea typeface="Palatino"/>
                <a:cs typeface="Palatino"/>
                <a:sym typeface="Palatino"/>
              </a:defRPr>
            </a:pPr>
            <a:r>
              <a:t>Win-Win! </a:t>
            </a:r>
          </a:p>
          <a:p>
            <a:pPr marL="1429560" indent="-1429560">
              <a:spcBef>
                <a:spcPts val="2400"/>
              </a:spcBef>
              <a:defRPr>
                <a:latin typeface="Palatino"/>
                <a:ea typeface="Palatino"/>
                <a:cs typeface="Palatino"/>
                <a:sym typeface="Palatino"/>
              </a:defRPr>
            </a:pPr>
            <a:r>
              <a:t>If your amygdala feels safe:</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9">
                                            <p:bg/>
                                          </p:spTgt>
                                        </p:tgtEl>
                                        <p:attrNameLst>
                                          <p:attrName>style.visibility</p:attrName>
                                        </p:attrNameLst>
                                      </p:cBhvr>
                                      <p:to>
                                        <p:strVal val="visible"/>
                                      </p:to>
                                    </p:set>
                                    <p:animEffect filter="wipe(left)" transition="in">
                                      <p:cBhvr>
                                        <p:cTn id="7" dur="1000"/>
                                        <p:tgtEl>
                                          <p:spTgt spid="33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39">
                                            <p:txEl>
                                              <p:pRg st="0" end="0"/>
                                            </p:txEl>
                                          </p:spTgt>
                                        </p:tgtEl>
                                        <p:attrNameLst>
                                          <p:attrName>style.visibility</p:attrName>
                                        </p:attrNameLst>
                                      </p:cBhvr>
                                      <p:to>
                                        <p:strVal val="visible"/>
                                      </p:to>
                                    </p:set>
                                    <p:animEffect filter="wipe(left)" transition="in">
                                      <p:cBhvr>
                                        <p:cTn id="10" dur="1000"/>
                                        <p:tgtEl>
                                          <p:spTgt spid="339">
                                            <p:txEl>
                                              <p:pRg st="0" end="0"/>
                                            </p:txEl>
                                          </p:spTgt>
                                        </p:tgtEl>
                                      </p:cBhvr>
                                    </p:animEffect>
                                  </p:childTnLst>
                                </p:cTn>
                              </p:par>
                            </p:childTnLst>
                          </p:cTn>
                        </p:par>
                        <p:par>
                          <p:cTn id="11" fill="hold">
                            <p:stCondLst>
                              <p:cond delay="1000"/>
                            </p:stCondLst>
                            <p:childTnLst>
                              <p:par>
                                <p:cTn id="12" presetClass="entr" nodeType="afterEffect" presetSubtype="8" presetID="22" grpId="1" fill="hold">
                                  <p:stCondLst>
                                    <p:cond delay="0"/>
                                  </p:stCondLst>
                                  <p:iterate type="el" backwards="0">
                                    <p:tmAbs val="0"/>
                                  </p:iterate>
                                  <p:childTnLst>
                                    <p:set>
                                      <p:cBhvr>
                                        <p:cTn id="13" fill="hold"/>
                                        <p:tgtEl>
                                          <p:spTgt spid="339">
                                            <p:txEl>
                                              <p:pRg st="1" end="1"/>
                                            </p:txEl>
                                          </p:spTgt>
                                        </p:tgtEl>
                                        <p:attrNameLst>
                                          <p:attrName>style.visibility</p:attrName>
                                        </p:attrNameLst>
                                      </p:cBhvr>
                                      <p:to>
                                        <p:strVal val="visible"/>
                                      </p:to>
                                    </p:set>
                                    <p:animEffect filter="wipe(left)" transition="in">
                                      <p:cBhvr>
                                        <p:cTn id="14" dur="1000"/>
                                        <p:tgtEl>
                                          <p:spTgt spid="339">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1" fill="hold">
                                  <p:stCondLst>
                                    <p:cond delay="0"/>
                                  </p:stCondLst>
                                  <p:iterate type="el" backwards="0">
                                    <p:tmAbs val="0"/>
                                  </p:iterate>
                                  <p:childTnLst>
                                    <p:set>
                                      <p:cBhvr>
                                        <p:cTn id="18" fill="hold"/>
                                        <p:tgtEl>
                                          <p:spTgt spid="339">
                                            <p:txEl>
                                              <p:pRg st="2" end="2"/>
                                            </p:txEl>
                                          </p:spTgt>
                                        </p:tgtEl>
                                        <p:attrNameLst>
                                          <p:attrName>style.visibility</p:attrName>
                                        </p:attrNameLst>
                                      </p:cBhvr>
                                      <p:to>
                                        <p:strVal val="visible"/>
                                      </p:to>
                                    </p:set>
                                    <p:animEffect filter="wipe(left)" transition="in">
                                      <p:cBhvr>
                                        <p:cTn id="19" dur="1000"/>
                                        <p:tgtEl>
                                          <p:spTgt spid="339">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8" presetID="22" grpId="1" fill="hold">
                                  <p:stCondLst>
                                    <p:cond delay="0"/>
                                  </p:stCondLst>
                                  <p:iterate type="el" backwards="0">
                                    <p:tmAbs val="0"/>
                                  </p:iterate>
                                  <p:childTnLst>
                                    <p:set>
                                      <p:cBhvr>
                                        <p:cTn id="23" fill="hold"/>
                                        <p:tgtEl>
                                          <p:spTgt spid="339">
                                            <p:txEl>
                                              <p:pRg st="3" end="3"/>
                                            </p:txEl>
                                          </p:spTgt>
                                        </p:tgtEl>
                                        <p:attrNameLst>
                                          <p:attrName>style.visibility</p:attrName>
                                        </p:attrNameLst>
                                      </p:cBhvr>
                                      <p:to>
                                        <p:strVal val="visible"/>
                                      </p:to>
                                    </p:set>
                                    <p:animEffect filter="wipe(left)" transition="in">
                                      <p:cBhvr>
                                        <p:cTn id="24" dur="1000"/>
                                        <p:tgtEl>
                                          <p:spTgt spid="33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9"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44" name="image4.png" descr="image4.png"/>
          <p:cNvPicPr>
            <a:picLocks noChangeAspect="1"/>
          </p:cNvPicPr>
          <p:nvPr/>
        </p:nvPicPr>
        <p:blipFill>
          <a:blip r:embed="rId2">
            <a:extLst/>
          </a:blip>
          <a:stretch>
            <a:fillRect/>
          </a:stretch>
        </p:blipFill>
        <p:spPr>
          <a:xfrm>
            <a:off x="3033048" y="3243920"/>
            <a:ext cx="6168634" cy="4812116"/>
          </a:xfrm>
          <a:prstGeom prst="rect">
            <a:avLst/>
          </a:prstGeom>
          <a:ln w="12700">
            <a:miter lim="400000"/>
          </a:ln>
        </p:spPr>
      </p:pic>
      <p:sp>
        <p:nvSpPr>
          <p:cNvPr id="345" name="Triangle"/>
          <p:cNvSpPr/>
          <p:nvPr/>
        </p:nvSpPr>
        <p:spPr>
          <a:xfrm>
            <a:off x="5731219" y="3704456"/>
            <a:ext cx="3089073" cy="21899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10800" y="0"/>
                </a:lnTo>
                <a:close/>
              </a:path>
            </a:pathLst>
          </a:custGeom>
          <a:solidFill>
            <a:srgbClr val="F3374F">
              <a:alpha val="70000"/>
            </a:srgbClr>
          </a:solidFill>
          <a:ln w="25400">
            <a:solidFill>
              <a:srgbClr val="BBBBBB"/>
            </a:solidFill>
            <a:miter lim="400000"/>
          </a:ln>
        </p:spPr>
        <p:txBody>
          <a:bodyPr lIns="50800" tIns="50800" rIns="50800" bIns="50800" anchor="ctr"/>
          <a:lstStyle/>
          <a:p>
            <a:pPr>
              <a:defRPr sz="3400">
                <a:latin typeface="Casual"/>
                <a:ea typeface="Casual"/>
                <a:cs typeface="Casual"/>
                <a:sym typeface="Casual"/>
              </a:defRPr>
            </a:pPr>
          </a:p>
        </p:txBody>
      </p:sp>
      <p:sp>
        <p:nvSpPr>
          <p:cNvPr id="346" name="Touching and Moving"/>
          <p:cNvSpPr txBox="1"/>
          <p:nvPr/>
        </p:nvSpPr>
        <p:spPr>
          <a:xfrm>
            <a:off x="6933445" y="2759137"/>
            <a:ext cx="4584702" cy="144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rgbClr val="3359FF"/>
                </a:solidFill>
                <a:latin typeface="Palatino"/>
                <a:ea typeface="Palatino"/>
                <a:cs typeface="Palatino"/>
                <a:sym typeface="Palatino"/>
              </a:defRPr>
            </a:lvl1pPr>
          </a:lstStyle>
          <a:p>
            <a:pPr/>
            <a:r>
              <a:t>Touching and Moving </a:t>
            </a:r>
          </a:p>
        </p:txBody>
      </p:sp>
      <p:sp>
        <p:nvSpPr>
          <p:cNvPr id="347" name="Hearing"/>
          <p:cNvSpPr txBox="1"/>
          <p:nvPr/>
        </p:nvSpPr>
        <p:spPr>
          <a:xfrm>
            <a:off x="1690915" y="6464751"/>
            <a:ext cx="3822702" cy="77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rgbClr val="2C44FF"/>
                </a:solidFill>
                <a:latin typeface="Palatino"/>
                <a:ea typeface="Palatino"/>
                <a:cs typeface="Palatino"/>
                <a:sym typeface="Palatino"/>
              </a:defRPr>
            </a:lvl1pPr>
          </a:lstStyle>
          <a:p>
            <a:pPr/>
            <a:r>
              <a:t>Hearing</a:t>
            </a:r>
          </a:p>
        </p:txBody>
      </p:sp>
      <p:sp>
        <p:nvSpPr>
          <p:cNvPr id="348" name="Seeing"/>
          <p:cNvSpPr txBox="1"/>
          <p:nvPr/>
        </p:nvSpPr>
        <p:spPr>
          <a:xfrm>
            <a:off x="8390159" y="5470523"/>
            <a:ext cx="3594106" cy="77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rgbClr val="3445FF"/>
                </a:solidFill>
                <a:latin typeface="Palatino"/>
                <a:ea typeface="Palatino"/>
                <a:cs typeface="Palatino"/>
                <a:sym typeface="Palatino"/>
              </a:defRPr>
            </a:lvl1pPr>
          </a:lstStyle>
          <a:p>
            <a:pPr/>
            <a:r>
              <a:t>Seeing</a:t>
            </a:r>
          </a:p>
        </p:txBody>
      </p:sp>
      <p:sp>
        <p:nvSpPr>
          <p:cNvPr id="349" name="Prefrontal Cortex PFC…"/>
          <p:cNvSpPr txBox="1"/>
          <p:nvPr/>
        </p:nvSpPr>
        <p:spPr>
          <a:xfrm>
            <a:off x="391165" y="2213039"/>
            <a:ext cx="5219702"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sz="3600">
                <a:solidFill>
                  <a:srgbClr val="1235FF"/>
                </a:solidFill>
                <a:latin typeface="Palatino"/>
                <a:ea typeface="Palatino"/>
                <a:cs typeface="Palatino"/>
                <a:sym typeface="Palatino"/>
              </a:defRPr>
            </a:pPr>
          </a:p>
          <a:p>
            <a:pPr algn="l">
              <a:defRPr b="1" sz="3600">
                <a:solidFill>
                  <a:srgbClr val="1235FF"/>
                </a:solidFill>
                <a:latin typeface="Palatino"/>
                <a:ea typeface="Palatino"/>
                <a:cs typeface="Palatino"/>
                <a:sym typeface="Palatino"/>
              </a:defRPr>
            </a:pPr>
            <a:r>
              <a:t>Prefrontal Cortex PFC</a:t>
            </a:r>
          </a:p>
          <a:p>
            <a:pPr algn="l">
              <a:defRPr b="1" sz="3600">
                <a:solidFill>
                  <a:srgbClr val="1235FF"/>
                </a:solidFill>
                <a:latin typeface="Palatino"/>
                <a:ea typeface="Palatino"/>
                <a:cs typeface="Palatino"/>
                <a:sym typeface="Palatino"/>
              </a:defRPr>
            </a:pPr>
            <a:r>
              <a:t>Thinking, Learning, Self-Control…</a:t>
            </a:r>
          </a:p>
        </p:txBody>
      </p:sp>
      <p:sp>
        <p:nvSpPr>
          <p:cNvPr id="350" name="Orton, S 1925; Gillingham &amp; Stillman, 1936"/>
          <p:cNvSpPr txBox="1"/>
          <p:nvPr/>
        </p:nvSpPr>
        <p:spPr>
          <a:xfrm>
            <a:off x="8599709" y="9279618"/>
            <a:ext cx="4343407" cy="287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200">
                <a:solidFill>
                  <a:srgbClr val="3A88FE"/>
                </a:solidFill>
                <a:latin typeface="Futura"/>
                <a:ea typeface="Futura"/>
                <a:cs typeface="Futura"/>
                <a:sym typeface="Futura"/>
              </a:defRPr>
            </a:lvl1pPr>
          </a:lstStyle>
          <a:p>
            <a:pPr/>
            <a:r>
              <a:t>Orton, S 1925; Gillingham &amp; Stillman, 1936</a:t>
            </a:r>
          </a:p>
        </p:txBody>
      </p:sp>
      <p:sp>
        <p:nvSpPr>
          <p:cNvPr id="351" name="Multisensory…"/>
          <p:cNvSpPr txBox="1"/>
          <p:nvPr/>
        </p:nvSpPr>
        <p:spPr>
          <a:xfrm>
            <a:off x="-3838" y="-449662"/>
            <a:ext cx="13012476" cy="2504022"/>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defTabSz="151890">
              <a:defRPr sz="2800">
                <a:solidFill>
                  <a:srgbClr val="000000"/>
                </a:solidFill>
                <a:latin typeface="Palatino"/>
                <a:ea typeface="Palatino"/>
                <a:cs typeface="Palatino"/>
                <a:sym typeface="Palatino"/>
              </a:defRPr>
            </a:pPr>
          </a:p>
          <a:p>
            <a:pPr defTabSz="151890">
              <a:defRPr sz="3000">
                <a:latin typeface="Palatino"/>
                <a:ea typeface="Palatino"/>
                <a:cs typeface="Palatino"/>
                <a:sym typeface="Palatino"/>
              </a:defRPr>
            </a:pPr>
            <a:r>
              <a:t>Multisensory </a:t>
            </a:r>
          </a:p>
          <a:p>
            <a:pPr defTabSz="151890">
              <a:defRPr sz="3000">
                <a:latin typeface="Palatino"/>
                <a:ea typeface="Palatino"/>
                <a:cs typeface="Palatino"/>
                <a:sym typeface="Palatino"/>
              </a:defRPr>
            </a:pPr>
            <a:r>
              <a:t>SWAG</a:t>
            </a:r>
          </a:p>
          <a:p>
            <a:pPr defTabSz="151890">
              <a:defRPr sz="3000">
                <a:latin typeface="Palatino"/>
                <a:ea typeface="Palatino"/>
                <a:cs typeface="Palatino"/>
                <a:sym typeface="Palatino"/>
              </a:defRPr>
            </a:pPr>
            <a:r>
              <a:t>Study With All Gears</a:t>
            </a:r>
          </a:p>
        </p:txBody>
      </p:sp>
      <p:sp>
        <p:nvSpPr>
          <p:cNvPr id="352" name="Tou"/>
          <p:cNvSpPr txBox="1"/>
          <p:nvPr/>
        </p:nvSpPr>
        <p:spPr>
          <a:xfrm>
            <a:off x="5219103" y="8146263"/>
            <a:ext cx="918717" cy="75957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Futura"/>
                <a:ea typeface="Futura"/>
                <a:cs typeface="Futura"/>
                <a:sym typeface="Futura"/>
              </a:defRPr>
            </a:lvl1pPr>
          </a:lstStyle>
          <a:p>
            <a:pPr/>
            <a:r>
              <a:t>Tou</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54" name="Lose-Lose"/>
          <p:cNvSpPr txBox="1"/>
          <p:nvPr>
            <p:ph type="title"/>
          </p:nvPr>
        </p:nvSpPr>
        <p:spPr>
          <a:xfrm>
            <a:off x="0" y="-38102"/>
            <a:ext cx="13004800" cy="1001071"/>
          </a:xfrm>
          <a:prstGeom prst="rect">
            <a:avLst/>
          </a:prstGeom>
        </p:spPr>
        <p:txBody>
          <a:bodyPr/>
          <a:lstStyle>
            <a:lvl1pPr>
              <a:spcBef>
                <a:spcPts val="2400"/>
              </a:spcBef>
              <a:defRPr sz="5400">
                <a:latin typeface="Palatino"/>
                <a:ea typeface="Palatino"/>
                <a:cs typeface="Palatino"/>
                <a:sym typeface="Palatino"/>
              </a:defRPr>
            </a:lvl1pPr>
          </a:lstStyle>
          <a:p>
            <a:pPr/>
            <a:r>
              <a:t> Lose-Lose</a:t>
            </a:r>
          </a:p>
        </p:txBody>
      </p:sp>
      <p:sp>
        <p:nvSpPr>
          <p:cNvPr id="355" name="Win-Win"/>
          <p:cNvSpPr txBox="1"/>
          <p:nvPr/>
        </p:nvSpPr>
        <p:spPr>
          <a:xfrm>
            <a:off x="114300" y="3913832"/>
            <a:ext cx="12776200" cy="988914"/>
          </a:xfrm>
          <a:prstGeom prst="rect">
            <a:avLst/>
          </a:prstGeom>
          <a:solidFill>
            <a:srgbClr val="8665E9"/>
          </a:solidFill>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spcBef>
                <a:spcPts val="2400"/>
              </a:spcBef>
              <a:defRPr sz="5400">
                <a:latin typeface="Palatino"/>
                <a:ea typeface="Palatino"/>
                <a:cs typeface="Palatino"/>
                <a:sym typeface="Palatino"/>
              </a:defRPr>
            </a:lvl1pPr>
          </a:lstStyle>
          <a:p>
            <a:pPr/>
            <a:r>
              <a:t> Win-Win</a:t>
            </a:r>
          </a:p>
        </p:txBody>
      </p:sp>
      <p:sp>
        <p:nvSpPr>
          <p:cNvPr id="356" name="If your amygdala feels safe, it:…"/>
          <p:cNvSpPr txBox="1"/>
          <p:nvPr/>
        </p:nvSpPr>
        <p:spPr>
          <a:xfrm>
            <a:off x="42457" y="5622376"/>
            <a:ext cx="12919886" cy="439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2400"/>
              </a:spcBef>
              <a:defRPr b="1" sz="3900">
                <a:solidFill>
                  <a:srgbClr val="000000"/>
                </a:solidFill>
                <a:latin typeface="Palatino"/>
                <a:ea typeface="Palatino"/>
                <a:cs typeface="Palatino"/>
                <a:sym typeface="Palatino"/>
              </a:defRPr>
            </a:pPr>
            <a:r>
              <a:t>If your amygdala feels safe, it:</a:t>
            </a:r>
          </a:p>
          <a:p>
            <a:pPr marL="700954" indent="-602671" algn="l">
              <a:spcBef>
                <a:spcPts val="2400"/>
              </a:spcBef>
              <a:buClr>
                <a:srgbClr val="8665E9"/>
              </a:buClr>
              <a:buSzPct val="100000"/>
              <a:buFont typeface="Casual"/>
              <a:buChar char="•"/>
              <a:defRPr sz="2900">
                <a:solidFill>
                  <a:srgbClr val="000000"/>
                </a:solidFill>
                <a:latin typeface="Palatino"/>
                <a:ea typeface="Palatino"/>
                <a:cs typeface="Palatino"/>
                <a:sym typeface="Palatino"/>
              </a:defRPr>
            </a:pPr>
            <a:r>
              <a:t>Increases blood flow to your thinking brain</a:t>
            </a:r>
            <a:endParaRPr sz="1300"/>
          </a:p>
          <a:p>
            <a:pPr marL="2368986" indent="-2368986" algn="l">
              <a:spcBef>
                <a:spcPts val="2400"/>
              </a:spcBef>
              <a:buClr>
                <a:srgbClr val="8665E9"/>
              </a:buClr>
              <a:buSzPct val="100000"/>
              <a:buFont typeface="Casual"/>
              <a:buChar char="•"/>
              <a:defRPr sz="2900">
                <a:solidFill>
                  <a:srgbClr val="000000"/>
                </a:solidFill>
                <a:latin typeface="Palatino"/>
                <a:ea typeface="Palatino"/>
                <a:cs typeface="Palatino"/>
                <a:sym typeface="Palatino"/>
              </a:defRPr>
            </a:pPr>
            <a:r>
              <a:t>Adds DOPAMINE, a “memory chip” that improves motivation, focus, and </a:t>
            </a:r>
            <a:r>
              <a:rPr sz="2600"/>
              <a:t>helps you love learning</a:t>
            </a:r>
          </a:p>
          <a:p>
            <a:pPr lvl="1" marL="1333824" indent="-571824" algn="l">
              <a:spcBef>
                <a:spcPts val="2400"/>
              </a:spcBef>
              <a:buClr>
                <a:srgbClr val="8665E9"/>
              </a:buClr>
              <a:buSzPct val="100000"/>
              <a:buFont typeface="Casual"/>
              <a:buChar char="•"/>
              <a:defRPr sz="2900">
                <a:solidFill>
                  <a:srgbClr val="000000"/>
                </a:solidFill>
                <a:latin typeface="Palatino"/>
                <a:ea typeface="Palatino"/>
                <a:cs typeface="Palatino"/>
                <a:sym typeface="Palatino"/>
              </a:defRPr>
            </a:pPr>
            <a:r>
              <a:t>Multisensory learning increases dopamine and joy (-:                 </a:t>
            </a:r>
          </a:p>
          <a:p>
            <a:pPr lvl="1" indent="762000">
              <a:spcBef>
                <a:spcPts val="2400"/>
              </a:spcBef>
              <a:defRPr sz="2900">
                <a:solidFill>
                  <a:srgbClr val="000000"/>
                </a:solidFill>
                <a:latin typeface="Palatino"/>
                <a:ea typeface="Palatino"/>
                <a:cs typeface="Palatino"/>
                <a:sym typeface="Palatino"/>
              </a:defRPr>
            </a:pPr>
            <a:r>
              <a:t> </a:t>
            </a:r>
            <a:r>
              <a:rPr sz="2200"/>
              <a:t>Judy Willis, M.D., 2010</a:t>
            </a:r>
          </a:p>
        </p:txBody>
      </p:sp>
      <p:sp>
        <p:nvSpPr>
          <p:cNvPr id="357" name="If your amygdala feels threatened, it:…"/>
          <p:cNvSpPr txBox="1"/>
          <p:nvPr/>
        </p:nvSpPr>
        <p:spPr>
          <a:xfrm>
            <a:off x="0" y="1384300"/>
            <a:ext cx="13004802" cy="210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2400"/>
              </a:spcBef>
              <a:defRPr b="1" sz="3100">
                <a:solidFill>
                  <a:srgbClr val="000000"/>
                </a:solidFill>
                <a:latin typeface="Palatino"/>
                <a:ea typeface="Palatino"/>
                <a:cs typeface="Palatino"/>
                <a:sym typeface="Palatino"/>
              </a:defRPr>
            </a:pPr>
            <a:r>
              <a:t>If your amygdala feels threatened, it:</a:t>
            </a:r>
          </a:p>
          <a:p>
            <a:pPr lvl="1" marL="1333824" indent="-571824" algn="l">
              <a:spcBef>
                <a:spcPts val="2400"/>
              </a:spcBef>
              <a:buClr>
                <a:srgbClr val="8665E9"/>
              </a:buClr>
              <a:buSzPct val="100000"/>
              <a:buFont typeface="Casual"/>
              <a:buChar char="•"/>
              <a:defRPr sz="2600">
                <a:solidFill>
                  <a:srgbClr val="000000"/>
                </a:solidFill>
                <a:latin typeface="Palatino"/>
                <a:ea typeface="Palatino"/>
                <a:cs typeface="Palatino"/>
                <a:sym typeface="Palatino"/>
              </a:defRPr>
            </a:pPr>
            <a:r>
              <a:t> Decreases blood flow to thinking and increases it to fight, flight, or freeze</a:t>
            </a:r>
          </a:p>
          <a:p>
            <a:pPr lvl="1" marL="934877" indent="-172875" algn="l">
              <a:spcBef>
                <a:spcPts val="2400"/>
              </a:spcBef>
              <a:buClr>
                <a:srgbClr val="8665E9"/>
              </a:buClr>
              <a:buSzPct val="100000"/>
              <a:buFont typeface="Casual"/>
              <a:buChar char="•"/>
              <a:defRPr sz="2600">
                <a:solidFill>
                  <a:srgbClr val="000000"/>
                </a:solidFill>
                <a:latin typeface="Palatino"/>
                <a:ea typeface="Palatino"/>
                <a:cs typeface="Palatino"/>
                <a:sym typeface="Palatino"/>
              </a:defRPr>
            </a:pPr>
            <a:r>
              <a:t> Floods your brain with stress</a:t>
            </a:r>
          </a:p>
        </p:txBody>
      </p:sp>
      <p:pic>
        <p:nvPicPr>
          <p:cNvPr id="358" name="image1.jpeg" descr="image1.jpeg"/>
          <p:cNvPicPr>
            <a:picLocks noChangeAspect="1"/>
          </p:cNvPicPr>
          <p:nvPr/>
        </p:nvPicPr>
        <p:blipFill>
          <a:blip r:embed="rId3">
            <a:extLst/>
          </a:blip>
          <a:stretch>
            <a:fillRect/>
          </a:stretch>
        </p:blipFill>
        <p:spPr>
          <a:xfrm>
            <a:off x="10261600" y="-25400"/>
            <a:ext cx="2729230" cy="2046923"/>
          </a:xfrm>
          <a:prstGeom prst="rect">
            <a:avLst/>
          </a:prstGeom>
          <a:ln w="12700">
            <a:miter lim="400000"/>
          </a:ln>
        </p:spPr>
      </p:pic>
      <p:pic>
        <p:nvPicPr>
          <p:cNvPr id="359" name="Image" descr="Image"/>
          <p:cNvPicPr>
            <a:picLocks noChangeAspect="1"/>
          </p:cNvPicPr>
          <p:nvPr/>
        </p:nvPicPr>
        <p:blipFill>
          <a:blip r:embed="rId4">
            <a:extLst/>
          </a:blip>
          <a:stretch>
            <a:fillRect/>
          </a:stretch>
        </p:blipFill>
        <p:spPr>
          <a:xfrm>
            <a:off x="9558866" y="3913832"/>
            <a:ext cx="3326077" cy="249455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14:prism dir="l"/>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63" name="SWAG…"/>
          <p:cNvSpPr txBox="1"/>
          <p:nvPr>
            <p:ph type="title"/>
          </p:nvPr>
        </p:nvSpPr>
        <p:spPr>
          <a:xfrm>
            <a:off x="463550" y="87708"/>
            <a:ext cx="13017500" cy="2628009"/>
          </a:xfrm>
          <a:prstGeom prst="rect">
            <a:avLst/>
          </a:prstGeom>
          <a:solidFill>
            <a:srgbClr val="85C92E"/>
          </a:solidFill>
        </p:spPr>
        <p:txBody>
          <a:bodyPr/>
          <a:lstStyle/>
          <a:p>
            <a:pPr defTabSz="233679">
              <a:defRPr sz="4600">
                <a:latin typeface="Palatino"/>
                <a:ea typeface="Palatino"/>
                <a:cs typeface="Palatino"/>
                <a:sym typeface="Palatino"/>
              </a:defRPr>
            </a:pPr>
            <a:r>
              <a:t>SWAG</a:t>
            </a:r>
            <a:endParaRPr>
              <a:solidFill>
                <a:srgbClr val="000000"/>
              </a:solidFill>
            </a:endParaRPr>
          </a:p>
          <a:p>
            <a:pPr defTabSz="233679">
              <a:defRPr sz="4600">
                <a:latin typeface="Palatino"/>
                <a:ea typeface="Palatino"/>
                <a:cs typeface="Palatino"/>
                <a:sym typeface="Palatino"/>
              </a:defRPr>
            </a:pPr>
            <a:r>
              <a:t>“Study With All Gears”</a:t>
            </a:r>
          </a:p>
        </p:txBody>
      </p:sp>
      <p:pic>
        <p:nvPicPr>
          <p:cNvPr id="364" name="image4.png" descr="image4.png"/>
          <p:cNvPicPr>
            <a:picLocks noChangeAspect="1"/>
          </p:cNvPicPr>
          <p:nvPr/>
        </p:nvPicPr>
        <p:blipFill>
          <a:blip r:embed="rId2">
            <a:extLst/>
          </a:blip>
          <a:stretch>
            <a:fillRect/>
          </a:stretch>
        </p:blipFill>
        <p:spPr>
          <a:xfrm>
            <a:off x="3151583" y="4750989"/>
            <a:ext cx="6168631" cy="4812111"/>
          </a:xfrm>
          <a:prstGeom prst="rect">
            <a:avLst/>
          </a:prstGeom>
          <a:ln w="12700">
            <a:miter lim="400000"/>
          </a:ln>
        </p:spPr>
      </p:pic>
      <p:sp>
        <p:nvSpPr>
          <p:cNvPr id="365" name="Triangle"/>
          <p:cNvSpPr/>
          <p:nvPr/>
        </p:nvSpPr>
        <p:spPr>
          <a:xfrm rot="21453904">
            <a:off x="5698109" y="5416580"/>
            <a:ext cx="3124206" cy="2095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10800" y="0"/>
                </a:lnTo>
                <a:close/>
              </a:path>
            </a:pathLst>
          </a:custGeom>
          <a:solidFill>
            <a:srgbClr val="F3374F">
              <a:alpha val="70000"/>
            </a:srgbClr>
          </a:solidFill>
          <a:ln w="25400">
            <a:solidFill>
              <a:srgbClr val="BBBBBB"/>
            </a:solidFill>
            <a:miter lim="400000"/>
          </a:ln>
        </p:spPr>
        <p:txBody>
          <a:bodyPr lIns="50800" tIns="50800" rIns="50800" bIns="50800" anchor="ctr"/>
          <a:lstStyle/>
          <a:p>
            <a:pPr>
              <a:defRPr sz="3400">
                <a:latin typeface="Casual"/>
                <a:ea typeface="Casual"/>
                <a:cs typeface="Casual"/>
                <a:sym typeface="Casual"/>
              </a:defRPr>
            </a:pPr>
          </a:p>
        </p:txBody>
      </p:sp>
      <p:sp>
        <p:nvSpPr>
          <p:cNvPr id="366" name="Parietal Lobes…"/>
          <p:cNvSpPr txBox="1"/>
          <p:nvPr/>
        </p:nvSpPr>
        <p:spPr>
          <a:xfrm>
            <a:off x="6464300" y="3448046"/>
            <a:ext cx="4584700" cy="204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FF403C"/>
                </a:solidFill>
                <a:latin typeface="Palatino"/>
                <a:ea typeface="Palatino"/>
                <a:cs typeface="Palatino"/>
                <a:sym typeface="Palatino"/>
              </a:defRPr>
            </a:pPr>
            <a:r>
              <a:t>Parietal Lobes</a:t>
            </a:r>
            <a:endParaRPr sz="1800"/>
          </a:p>
          <a:p>
            <a:pPr>
              <a:defRPr>
                <a:solidFill>
                  <a:srgbClr val="FF403C"/>
                </a:solidFill>
                <a:latin typeface="Palatino"/>
                <a:ea typeface="Palatino"/>
                <a:cs typeface="Palatino"/>
                <a:sym typeface="Palatino"/>
              </a:defRPr>
            </a:pPr>
            <a:r>
              <a:t>Tactile-Kinesthetic </a:t>
            </a:r>
            <a:r>
              <a:rPr sz="3500">
                <a:solidFill>
                  <a:srgbClr val="3359FF"/>
                </a:solidFill>
              </a:rPr>
              <a:t>Touching and Moving</a:t>
            </a:r>
          </a:p>
        </p:txBody>
      </p:sp>
      <p:sp>
        <p:nvSpPr>
          <p:cNvPr id="367" name="Temporal Lobes…"/>
          <p:cNvSpPr txBox="1"/>
          <p:nvPr/>
        </p:nvSpPr>
        <p:spPr>
          <a:xfrm>
            <a:off x="1816100" y="7086599"/>
            <a:ext cx="3822700" cy="198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FF403C"/>
                </a:solidFill>
                <a:latin typeface="Palatino"/>
                <a:ea typeface="Palatino"/>
                <a:cs typeface="Palatino"/>
                <a:sym typeface="Palatino"/>
              </a:defRPr>
            </a:pPr>
            <a:r>
              <a:t>Temporal Lobes</a:t>
            </a:r>
            <a:endParaRPr sz="1800"/>
          </a:p>
          <a:p>
            <a:pPr>
              <a:defRPr>
                <a:solidFill>
                  <a:srgbClr val="FF403C"/>
                </a:solidFill>
                <a:latin typeface="Palatino"/>
                <a:ea typeface="Palatino"/>
                <a:cs typeface="Palatino"/>
                <a:sym typeface="Palatino"/>
              </a:defRPr>
            </a:pPr>
            <a:r>
              <a:t>Auditory-Verbal </a:t>
            </a:r>
            <a:r>
              <a:rPr sz="3100">
                <a:solidFill>
                  <a:srgbClr val="2C44FF"/>
                </a:solidFill>
              </a:rPr>
              <a:t>Hearing and Talking</a:t>
            </a:r>
          </a:p>
        </p:txBody>
      </p:sp>
      <p:sp>
        <p:nvSpPr>
          <p:cNvPr id="368" name="Occipital Lobes…"/>
          <p:cNvSpPr txBox="1"/>
          <p:nvPr/>
        </p:nvSpPr>
        <p:spPr>
          <a:xfrm>
            <a:off x="9207500" y="6026146"/>
            <a:ext cx="3594100" cy="204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FF403C"/>
                </a:solidFill>
                <a:latin typeface="Palatino"/>
                <a:ea typeface="Palatino"/>
                <a:cs typeface="Palatino"/>
                <a:sym typeface="Palatino"/>
              </a:defRPr>
            </a:pPr>
            <a:r>
              <a:t>Occipital Lobes</a:t>
            </a:r>
            <a:endParaRPr sz="1800"/>
          </a:p>
          <a:p>
            <a:pPr>
              <a:defRPr>
                <a:solidFill>
                  <a:srgbClr val="FF403C"/>
                </a:solidFill>
                <a:latin typeface="Palatino"/>
                <a:ea typeface="Palatino"/>
                <a:cs typeface="Palatino"/>
                <a:sym typeface="Palatino"/>
              </a:defRPr>
            </a:pPr>
            <a:r>
              <a:t>Visual </a:t>
            </a:r>
            <a:endParaRPr sz="1800"/>
          </a:p>
          <a:p>
            <a:pPr>
              <a:defRPr sz="3500">
                <a:solidFill>
                  <a:srgbClr val="3445FF"/>
                </a:solidFill>
                <a:latin typeface="Palatino"/>
                <a:ea typeface="Palatino"/>
                <a:cs typeface="Palatino"/>
                <a:sym typeface="Palatino"/>
              </a:defRPr>
            </a:pPr>
            <a:r>
              <a:t>Seeing</a:t>
            </a:r>
          </a:p>
        </p:txBody>
      </p:sp>
      <p:sp>
        <p:nvSpPr>
          <p:cNvPr id="369" name="Frontal Lobes Prefrontal Cortex…"/>
          <p:cNvSpPr txBox="1"/>
          <p:nvPr/>
        </p:nvSpPr>
        <p:spPr>
          <a:xfrm>
            <a:off x="420907" y="3422646"/>
            <a:ext cx="5219707" cy="212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FF2800"/>
                </a:solidFill>
                <a:latin typeface="Palatino"/>
                <a:ea typeface="Palatino"/>
                <a:cs typeface="Palatino"/>
                <a:sym typeface="Palatino"/>
              </a:defRPr>
            </a:pPr>
            <a:r>
              <a:t>Frontal Lobes Prefrontal Cortex</a:t>
            </a:r>
            <a:endParaRPr sz="1800"/>
          </a:p>
          <a:p>
            <a:pPr>
              <a:defRPr>
                <a:solidFill>
                  <a:srgbClr val="1235FF"/>
                </a:solidFill>
                <a:latin typeface="Palatino"/>
                <a:ea typeface="Palatino"/>
                <a:cs typeface="Palatino"/>
                <a:sym typeface="Palatino"/>
              </a:defRPr>
            </a:pPr>
            <a:r>
              <a:t>CEO of your brain</a:t>
            </a:r>
            <a:r>
              <a:rPr>
                <a:solidFill>
                  <a:srgbClr val="868686"/>
                </a:solidFill>
              </a:rPr>
              <a:t> </a:t>
            </a:r>
          </a:p>
        </p:txBody>
      </p:sp>
      <p:sp>
        <p:nvSpPr>
          <p:cNvPr id="370" name="Orton, 1925; Gillingham &amp; Stillman, 1936"/>
          <p:cNvSpPr txBox="1"/>
          <p:nvPr/>
        </p:nvSpPr>
        <p:spPr>
          <a:xfrm>
            <a:off x="8599709" y="9279618"/>
            <a:ext cx="4343407" cy="287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200">
                <a:solidFill>
                  <a:srgbClr val="3A88FE"/>
                </a:solidFill>
                <a:latin typeface="Futura"/>
                <a:ea typeface="Futura"/>
                <a:cs typeface="Futura"/>
                <a:sym typeface="Futura"/>
              </a:defRPr>
            </a:lvl1pPr>
          </a:lstStyle>
          <a:p>
            <a:pPr/>
            <a:r>
              <a:t>Orton, 1925; Gillingham &amp; Stillman, 1936</a:t>
            </a:r>
          </a:p>
        </p:txBody>
      </p:sp>
    </p:spTree>
  </p:cSld>
  <p:clrMapOvr>
    <a:masterClrMapping/>
  </p:clrMapOvr>
  <mc:AlternateContent xmlns:mc="http://schemas.openxmlformats.org/markup-compatibility/2006">
    <mc:Choice xmlns:p14="http://schemas.microsoft.com/office/powerpoint/2010/main" Requires="p14">
      <p:transition spd="slow" advClick="1" p14:dur="12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368"/>
                                        </p:tgtEl>
                                        <p:attrNameLst>
                                          <p:attrName>style.visibility</p:attrName>
                                        </p:attrNameLst>
                                      </p:cBhvr>
                                      <p:to>
                                        <p:strVal val="visible"/>
                                      </p:to>
                                    </p:set>
                                    <p:animEffect filter="wipe(down)" transition="in">
                                      <p:cBhvr>
                                        <p:cTn id="7" dur="750"/>
                                        <p:tgtEl>
                                          <p:spTgt spid="36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2" grpId="2" fill="hold">
                                  <p:stCondLst>
                                    <p:cond delay="0"/>
                                  </p:stCondLst>
                                  <p:iterate type="el" backwards="0">
                                    <p:tmAbs val="0"/>
                                  </p:iterate>
                                  <p:childTnLst>
                                    <p:set>
                                      <p:cBhvr>
                                        <p:cTn id="11" fill="hold"/>
                                        <p:tgtEl>
                                          <p:spTgt spid="367"/>
                                        </p:tgtEl>
                                        <p:attrNameLst>
                                          <p:attrName>style.visibility</p:attrName>
                                        </p:attrNameLst>
                                      </p:cBhvr>
                                      <p:to>
                                        <p:strVal val="visible"/>
                                      </p:to>
                                    </p:set>
                                    <p:animEffect filter="wipe(down)" transition="in">
                                      <p:cBhvr>
                                        <p:cTn id="12" dur="750"/>
                                        <p:tgtEl>
                                          <p:spTgt spid="36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2" grpId="3" fill="hold">
                                  <p:stCondLst>
                                    <p:cond delay="0"/>
                                  </p:stCondLst>
                                  <p:iterate type="el" backwards="0">
                                    <p:tmAbs val="0"/>
                                  </p:iterate>
                                  <p:childTnLst>
                                    <p:set>
                                      <p:cBhvr>
                                        <p:cTn id="16" fill="hold"/>
                                        <p:tgtEl>
                                          <p:spTgt spid="366"/>
                                        </p:tgtEl>
                                        <p:attrNameLst>
                                          <p:attrName>style.visibility</p:attrName>
                                        </p:attrNameLst>
                                      </p:cBhvr>
                                      <p:to>
                                        <p:strVal val="visible"/>
                                      </p:to>
                                    </p:set>
                                    <p:animEffect filter="wipe(down)" transition="in">
                                      <p:cBhvr>
                                        <p:cTn id="17" dur="750"/>
                                        <p:tgtEl>
                                          <p:spTgt spid="366"/>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10" presetID="19" grpId="4" fill="hold">
                                  <p:stCondLst>
                                    <p:cond delay="0"/>
                                  </p:stCondLst>
                                  <p:iterate type="el" backwards="0">
                                    <p:tmAbs val="0"/>
                                  </p:iterate>
                                  <p:childTnLst>
                                    <p:set>
                                      <p:cBhvr>
                                        <p:cTn id="21" fill="hold"/>
                                        <p:tgtEl>
                                          <p:spTgt spid="365"/>
                                        </p:tgtEl>
                                        <p:attrNameLst>
                                          <p:attrName>style.visibility</p:attrName>
                                        </p:attrNameLst>
                                      </p:cBhvr>
                                      <p:to>
                                        <p:strVal val="visible"/>
                                      </p:to>
                                    </p:set>
                                    <p:anim calcmode="lin" valueType="num">
                                      <p:cBhvr>
                                        <p:cTn id="22" dur="1000" fill="hold"/>
                                        <p:tgtEl>
                                          <p:spTgt spid="365"/>
                                        </p:tgtEl>
                                        <p:attrNameLst>
                                          <p:attrName>ppt_w</p:attrName>
                                        </p:attrNameLst>
                                      </p:cBhvr>
                                      <p:tavLst>
                                        <p:tav tm="0" fmla="#ppt_w*sin(2.5*pi*$)">
                                          <p:val>
                                            <p:fltVal val="0"/>
                                          </p:val>
                                        </p:tav>
                                        <p:tav tm="100000">
                                          <p:val>
                                            <p:fltVal val="1"/>
                                          </p:val>
                                        </p:tav>
                                      </p:tavLst>
                                    </p:anim>
                                    <p:anim calcmode="lin" valueType="num">
                                      <p:cBhvr>
                                        <p:cTn id="23" dur="1000" fill="hold"/>
                                        <p:tgtEl>
                                          <p:spTgt spid="365"/>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4" presetID="22" grpId="5" fill="hold">
                                  <p:stCondLst>
                                    <p:cond delay="0"/>
                                  </p:stCondLst>
                                  <p:iterate type="el" backwards="0">
                                    <p:tmAbs val="0"/>
                                  </p:iterate>
                                  <p:childTnLst>
                                    <p:set>
                                      <p:cBhvr>
                                        <p:cTn id="27" fill="hold"/>
                                        <p:tgtEl>
                                          <p:spTgt spid="369"/>
                                        </p:tgtEl>
                                        <p:attrNameLst>
                                          <p:attrName>style.visibility</p:attrName>
                                        </p:attrNameLst>
                                      </p:cBhvr>
                                      <p:to>
                                        <p:strVal val="visible"/>
                                      </p:to>
                                    </p:set>
                                    <p:animEffect filter="wipe(down)" transition="in">
                                      <p:cBhvr>
                                        <p:cTn id="28" dur="750"/>
                                        <p:tgtEl>
                                          <p:spTgt spid="3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6" grpId="3"/>
      <p:bldP build="whole" bldLvl="1" animBg="1" rev="0" advAuto="0" spid="365" grpId="4"/>
      <p:bldP build="whole" bldLvl="1" animBg="1" rev="0" advAuto="0" spid="369" grpId="5"/>
      <p:bldP build="whole" bldLvl="1" animBg="1" rev="0" advAuto="0" spid="368" grpId="1"/>
      <p:bldP build="whole" bldLvl="1" animBg="1" rev="0" advAuto="0" spid="367" grpId="2"/>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SPA© Strategies for More Success…"/>
          <p:cNvSpPr txBox="1"/>
          <p:nvPr>
            <p:ph type="subTitle" idx="1"/>
          </p:nvPr>
        </p:nvSpPr>
        <p:spPr>
          <a:xfrm>
            <a:off x="-5028" y="-37307"/>
            <a:ext cx="13014857" cy="9753601"/>
          </a:xfrm>
          <a:prstGeom prst="rect">
            <a:avLst/>
          </a:prstGeom>
          <a:solidFill>
            <a:schemeClr val="accent1"/>
          </a:solidFill>
        </p:spPr>
        <p:txBody>
          <a:bodyPr/>
          <a:lstStyle/>
          <a:p>
            <a:pPr defTabSz="88797">
              <a:defRPr sz="2400">
                <a:latin typeface="Palatino"/>
                <a:ea typeface="Palatino"/>
                <a:cs typeface="Palatino"/>
                <a:sym typeface="Palatino"/>
              </a:defRPr>
            </a:pPr>
          </a:p>
          <a:p>
            <a:pPr defTabSz="88797">
              <a:defRPr sz="2100">
                <a:latin typeface="Palatino"/>
                <a:ea typeface="Palatino"/>
                <a:cs typeface="Palatino"/>
                <a:sym typeface="Palatino"/>
              </a:defRPr>
            </a:pPr>
          </a:p>
          <a:p>
            <a:pPr defTabSz="88797">
              <a:defRPr sz="2100">
                <a:latin typeface="Palatino"/>
                <a:ea typeface="Palatino"/>
                <a:cs typeface="Palatino"/>
                <a:sym typeface="Palatino"/>
              </a:defRPr>
            </a:pPr>
          </a:p>
          <a:p>
            <a:pPr defTabSz="88797">
              <a:defRPr>
                <a:latin typeface="Palatino"/>
                <a:ea typeface="Palatino"/>
                <a:cs typeface="Palatino"/>
                <a:sym typeface="Palatino"/>
              </a:defRPr>
            </a:pPr>
          </a:p>
          <a:p>
            <a:pPr defTabSz="88797">
              <a:defRPr sz="3100">
                <a:latin typeface="Palatino"/>
                <a:ea typeface="Palatino"/>
                <a:cs typeface="Palatino"/>
                <a:sym typeface="Palatino"/>
              </a:defRPr>
            </a:pPr>
            <a:r>
              <a:t>SPA Strategies for More Success With Less Stress: </a:t>
            </a:r>
          </a:p>
          <a:p>
            <a:pPr defTabSz="88797">
              <a:defRPr sz="3100">
                <a:latin typeface="Palatino"/>
                <a:ea typeface="Palatino"/>
                <a:cs typeface="Palatino"/>
                <a:sym typeface="Palatino"/>
              </a:defRPr>
            </a:pPr>
            <a:r>
              <a:t>Learn to LOVE Learning</a:t>
            </a:r>
          </a:p>
          <a:p>
            <a:pPr defTabSz="88797">
              <a:defRPr sz="3100">
                <a:latin typeface="Palatino"/>
                <a:ea typeface="Palatino"/>
                <a:cs typeface="Palatino"/>
                <a:sym typeface="Palatino"/>
              </a:defRPr>
            </a:pPr>
          </a:p>
          <a:p>
            <a:pPr defTabSz="88797">
              <a:defRPr sz="3100">
                <a:latin typeface="Palatino"/>
                <a:ea typeface="Palatino"/>
                <a:cs typeface="Palatino"/>
                <a:sym typeface="Palatino"/>
              </a:defRPr>
            </a:pPr>
            <a:r>
              <a:t>The Power of “YES!”</a:t>
            </a:r>
          </a:p>
          <a:p>
            <a:pPr defTabSz="88797">
              <a:defRPr sz="3100">
                <a:latin typeface="Palatino"/>
                <a:ea typeface="Palatino"/>
                <a:cs typeface="Palatino"/>
                <a:sym typeface="Palatino"/>
              </a:defRPr>
            </a:pPr>
          </a:p>
          <a:p>
            <a:pPr defTabSz="88797">
              <a:defRPr sz="3100">
                <a:latin typeface="Palatino"/>
                <a:ea typeface="Palatino"/>
                <a:cs typeface="Palatino"/>
                <a:sym typeface="Palatino"/>
              </a:defRPr>
            </a:pPr>
          </a:p>
          <a:p>
            <a:pPr defTabSz="88797">
              <a:defRPr sz="3100">
                <a:latin typeface="Palatino"/>
                <a:ea typeface="Palatino"/>
                <a:cs typeface="Palatino"/>
                <a:sym typeface="Palatino"/>
              </a:defRPr>
            </a:pPr>
          </a:p>
          <a:p>
            <a:pPr defTabSz="88797">
              <a:defRPr sz="3100">
                <a:latin typeface="Palatino"/>
                <a:ea typeface="Palatino"/>
                <a:cs typeface="Palatino"/>
                <a:sym typeface="Palatino"/>
              </a:defRPr>
            </a:pPr>
          </a:p>
          <a:p>
            <a:pPr defTabSz="88797">
              <a:defRPr sz="2500">
                <a:latin typeface="Palatino"/>
                <a:ea typeface="Palatino"/>
                <a:cs typeface="Palatino"/>
                <a:sym typeface="Palatino"/>
              </a:defRPr>
            </a:pPr>
            <a:r>
              <a:t>IDA-AL Conference University of Mobile </a:t>
            </a:r>
          </a:p>
          <a:p>
            <a:pPr defTabSz="88797">
              <a:defRPr sz="2500">
                <a:latin typeface="Palatino"/>
                <a:ea typeface="Palatino"/>
                <a:cs typeface="Palatino"/>
                <a:sym typeface="Palatino"/>
              </a:defRPr>
            </a:pPr>
            <a:r>
              <a:t>October 19, 2018</a:t>
            </a:r>
            <a:endParaRPr sz="4500"/>
          </a:p>
          <a:p>
            <a:pPr defTabSz="88797">
              <a:defRPr sz="2100">
                <a:latin typeface="Palatino"/>
                <a:ea typeface="Palatino"/>
                <a:cs typeface="Palatino"/>
                <a:sym typeface="Palatino"/>
              </a:defRPr>
            </a:pPr>
          </a:p>
          <a:p>
            <a:pPr defTabSz="88797">
              <a:defRPr sz="2100">
                <a:latin typeface="Palatino"/>
                <a:ea typeface="Palatino"/>
                <a:cs typeface="Palatino"/>
                <a:sym typeface="Palatino"/>
              </a:defRPr>
            </a:pPr>
            <a:r>
              <a:t>Hettie P. Johnson, M.A., CCC-SLP       Hoover, AL</a:t>
            </a:r>
          </a:p>
          <a:p>
            <a:pPr defTabSz="221995">
              <a:defRPr sz="2100" u="sng">
                <a:solidFill>
                  <a:srgbClr val="0000FF"/>
                </a:solidFill>
                <a:uFill>
                  <a:solidFill>
                    <a:srgbClr val="0000FF"/>
                  </a:solidFill>
                </a:uFill>
                <a:latin typeface="Palatino"/>
                <a:ea typeface="Palatino"/>
                <a:cs typeface="Palatino"/>
                <a:sym typeface="Palatino"/>
              </a:defRPr>
            </a:pPr>
            <a:r>
              <a:rPr>
                <a:hlinkClick r:id="rId2" invalidUrl="" action="" tgtFrame="" tooltip="" history="1" highlightClick="0" endSnd="0"/>
              </a:rPr>
              <a:t>hettiej@gmail.com</a:t>
            </a:r>
            <a:r>
              <a:rPr u="none">
                <a:solidFill>
                  <a:srgbClr val="F0FFEA"/>
                </a:solidFill>
                <a:uFillTx/>
              </a:rPr>
              <a:t>    </a:t>
            </a:r>
            <a:r>
              <a:rPr>
                <a:hlinkClick r:id="rId3" invalidUrl="" action="" tgtFrame="" tooltip="" history="1" highlightClick="0" endSnd="0"/>
              </a:rPr>
              <a:t>www.hettiejohnson.com</a:t>
            </a:r>
            <a:endParaRPr>
              <a:solidFill>
                <a:srgbClr val="F0FFEA"/>
              </a:solidFill>
            </a:endParaRPr>
          </a:p>
          <a:p>
            <a:pPr defTabSz="221995">
              <a:defRPr sz="2100" u="sng">
                <a:solidFill>
                  <a:srgbClr val="F0FFEA"/>
                </a:solidFill>
                <a:uFill>
                  <a:solidFill>
                    <a:srgbClr val="0000FF"/>
                  </a:solidFill>
                </a:uFill>
                <a:latin typeface="Palatino"/>
                <a:ea typeface="Palatino"/>
                <a:cs typeface="Palatino"/>
                <a:sym typeface="Palatino"/>
              </a:defRPr>
            </a:pPr>
          </a:p>
          <a:p>
            <a:pPr defTabSz="221995">
              <a:defRPr sz="2100" u="sng">
                <a:solidFill>
                  <a:srgbClr val="0000FF"/>
                </a:solidFill>
                <a:uFill>
                  <a:solidFill>
                    <a:srgbClr val="0000FF"/>
                  </a:solidFill>
                </a:uFill>
                <a:latin typeface="Palatino"/>
                <a:ea typeface="Palatino"/>
                <a:cs typeface="Palatino"/>
                <a:sym typeface="Palatino"/>
              </a:defRPr>
            </a:pPr>
            <a:r>
              <a:rPr>
                <a:hlinkClick r:id="rId4" invalidUrl="" action="" tgtFrame="" tooltip="" history="1" highlightClick="0" endSnd="0"/>
              </a:rPr>
              <a:t>https://tinyurl.com/happyamygdala</a:t>
            </a:r>
            <a:endParaRPr>
              <a:solidFill>
                <a:srgbClr val="F2FFF5"/>
              </a:solidFill>
            </a:endParaRPr>
          </a:p>
          <a:p>
            <a:pPr defTabSz="221995">
              <a:defRPr sz="2100">
                <a:solidFill>
                  <a:srgbClr val="F2FFF5"/>
                </a:solidFill>
                <a:latin typeface="Palatino"/>
                <a:ea typeface="Palatino"/>
                <a:cs typeface="Palatino"/>
                <a:sym typeface="Palatino"/>
              </a:defRPr>
            </a:pPr>
            <a:r>
              <a:t> </a:t>
            </a:r>
            <a:r>
              <a:rPr u="sng">
                <a:solidFill>
                  <a:srgbClr val="0000FF"/>
                </a:solidFill>
                <a:uFill>
                  <a:solidFill>
                    <a:srgbClr val="0000FF"/>
                  </a:solidFill>
                </a:uFill>
                <a:hlinkClick r:id="rId5" invalidUrl="" action="" tgtFrame="" tooltip="" history="1" highlightClick="0" endSnd="0"/>
              </a:rPr>
              <a:t>https://tinyurl.com/SPAHappyAmygdala</a:t>
            </a:r>
          </a:p>
          <a:p>
            <a:pPr defTabSz="221995">
              <a:defRPr sz="2100">
                <a:solidFill>
                  <a:srgbClr val="F2FFF5"/>
                </a:solidFill>
                <a:latin typeface="Palatino"/>
                <a:ea typeface="Palatino"/>
                <a:cs typeface="Palatino"/>
                <a:sym typeface="Palatino"/>
              </a:defRPr>
            </a:pPr>
          </a:p>
          <a:p>
            <a:pPr defTabSz="88797">
              <a:defRPr sz="1100">
                <a:latin typeface="Palatino"/>
                <a:ea typeface="Palatino"/>
                <a:cs typeface="Palatino"/>
                <a:sym typeface="Palatino"/>
              </a:defRPr>
            </a:pPr>
            <a:r>
              <a:t>Copyright 2016 Hettie P. Johnson</a:t>
            </a:r>
          </a:p>
        </p:txBody>
      </p:sp>
    </p:spTree>
  </p:cSld>
  <p:clrMapOvr>
    <a:masterClrMapping/>
  </p:clrMapOvr>
  <mc:AlternateContent xmlns:mc="http://schemas.openxmlformats.org/markup-compatibility/2006">
    <mc:Choice xmlns:p14="http://schemas.microsoft.com/office/powerpoint/2010/main" Requires="p14">
      <p:transition spd="slow" advClick="1" p14:dur="1200">
        <p14:flip dir="r"/>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72" name="Body"/>
          <p:cNvSpPr txBox="1"/>
          <p:nvPr>
            <p:ph type="body" idx="1"/>
          </p:nvPr>
        </p:nvSpPr>
        <p:spPr>
          <a:xfrm>
            <a:off x="1270000" y="78194"/>
            <a:ext cx="10464800" cy="8959368"/>
          </a:xfrm>
          <a:prstGeom prst="rect">
            <a:avLst/>
          </a:prstGeom>
        </p:spPr>
        <p:txBody>
          <a:bodyPr/>
          <a:lstStyle/>
          <a:p>
            <a:pPr marL="0" indent="0">
              <a:buSzTx/>
              <a:buNone/>
            </a:pPr>
          </a:p>
        </p:txBody>
      </p:sp>
      <p:pic>
        <p:nvPicPr>
          <p:cNvPr id="373" name="FullSizeRender.jpg" descr="FullSizeRender.jpg"/>
          <p:cNvPicPr>
            <a:picLocks noChangeAspect="1"/>
          </p:cNvPicPr>
          <p:nvPr/>
        </p:nvPicPr>
        <p:blipFill>
          <a:blip r:embed="rId2">
            <a:extLst/>
          </a:blip>
          <a:stretch>
            <a:fillRect/>
          </a:stretch>
        </p:blipFill>
        <p:spPr>
          <a:xfrm>
            <a:off x="2514699" y="-1312417"/>
            <a:ext cx="7975404" cy="1063387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14:prism dir="l"/>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75" name="Title"/>
          <p:cNvSpPr txBox="1"/>
          <p:nvPr>
            <p:ph type="title"/>
          </p:nvPr>
        </p:nvSpPr>
        <p:spPr>
          <a:xfrm>
            <a:off x="215900" y="223759"/>
            <a:ext cx="12560300" cy="1965482"/>
          </a:xfrm>
          <a:prstGeom prst="rect">
            <a:avLst/>
          </a:prstGeom>
        </p:spPr>
        <p:txBody>
          <a:bodyPr/>
          <a:lstStyle/>
          <a:p>
            <a:pPr/>
          </a:p>
        </p:txBody>
      </p:sp>
      <p:sp>
        <p:nvSpPr>
          <p:cNvPr id="376" name="Body"/>
          <p:cNvSpPr txBox="1"/>
          <p:nvPr>
            <p:ph type="body" idx="1"/>
          </p:nvPr>
        </p:nvSpPr>
        <p:spPr>
          <a:xfrm>
            <a:off x="1270000" y="2189238"/>
            <a:ext cx="10464800" cy="6848325"/>
          </a:xfrm>
          <a:prstGeom prst="rect">
            <a:avLst/>
          </a:prstGeom>
        </p:spPr>
        <p:txBody>
          <a:bodyPr/>
          <a:lstStyle/>
          <a:p>
            <a:pPr/>
          </a:p>
        </p:txBody>
      </p:sp>
      <p:sp>
        <p:nvSpPr>
          <p:cNvPr id="377" name="TT"/>
          <p:cNvSpPr txBox="1"/>
          <p:nvPr/>
        </p:nvSpPr>
        <p:spPr>
          <a:xfrm>
            <a:off x="6319454" y="4660896"/>
            <a:ext cx="365888" cy="431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457200">
              <a:lnSpc>
                <a:spcPct val="130000"/>
              </a:lnSpc>
              <a:spcBef>
                <a:spcPts val="1200"/>
              </a:spcBef>
              <a:tabLst>
                <a:tab pos="139700" algn="l"/>
                <a:tab pos="457200" algn="l"/>
              </a:tabLst>
              <a:defRPr sz="2700">
                <a:latin typeface="Casual"/>
                <a:ea typeface="Casual"/>
                <a:cs typeface="Casual"/>
                <a:sym typeface="Casual"/>
              </a:defRPr>
            </a:lvl1pPr>
          </a:lstStyle>
          <a:p>
            <a:pPr/>
            <a:r>
              <a:t>TT</a:t>
            </a:r>
          </a:p>
        </p:txBody>
      </p:sp>
      <p:pic>
        <p:nvPicPr>
          <p:cNvPr id="378" name="image1.jpeg" descr="image1.jpeg"/>
          <p:cNvPicPr>
            <a:picLocks noChangeAspect="1"/>
          </p:cNvPicPr>
          <p:nvPr/>
        </p:nvPicPr>
        <p:blipFill>
          <a:blip r:embed="rId2">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80" name="Some Benefits of Increased Dopamine"/>
          <p:cNvSpPr txBox="1"/>
          <p:nvPr>
            <p:ph type="title"/>
          </p:nvPr>
        </p:nvSpPr>
        <p:spPr>
          <a:xfrm>
            <a:off x="114300" y="342900"/>
            <a:ext cx="12776200" cy="1943100"/>
          </a:xfrm>
          <a:prstGeom prst="rect">
            <a:avLst/>
          </a:prstGeom>
        </p:spPr>
        <p:txBody>
          <a:bodyPr/>
          <a:lstStyle>
            <a:lvl1pPr>
              <a:defRPr sz="4800">
                <a:latin typeface="Palatino"/>
                <a:ea typeface="Palatino"/>
                <a:cs typeface="Palatino"/>
                <a:sym typeface="Palatino"/>
              </a:defRPr>
            </a:lvl1pPr>
          </a:lstStyle>
          <a:p>
            <a:pPr/>
            <a:r>
              <a:t>Some Benefits of Increased Dopamine</a:t>
            </a:r>
          </a:p>
        </p:txBody>
      </p:sp>
      <p:sp>
        <p:nvSpPr>
          <p:cNvPr id="381" name="Increases satisfaction and pleasure…"/>
          <p:cNvSpPr txBox="1"/>
          <p:nvPr>
            <p:ph type="body" idx="1"/>
          </p:nvPr>
        </p:nvSpPr>
        <p:spPr>
          <a:xfrm>
            <a:off x="165100" y="2463800"/>
            <a:ext cx="12674600" cy="7150100"/>
          </a:xfrm>
          <a:prstGeom prst="rect">
            <a:avLst/>
          </a:prstGeom>
        </p:spPr>
        <p:txBody>
          <a:bodyPr/>
          <a:lstStyle/>
          <a:p>
            <a:pPr marL="571824">
              <a:defRPr sz="3800">
                <a:solidFill>
                  <a:srgbClr val="000000"/>
                </a:solidFill>
              </a:defRPr>
            </a:pPr>
            <a:r>
              <a:t>Increases satisfaction and pleasure</a:t>
            </a:r>
          </a:p>
          <a:p>
            <a:pPr marL="571824">
              <a:defRPr sz="3800">
                <a:solidFill>
                  <a:srgbClr val="000000"/>
                </a:solidFill>
              </a:defRPr>
            </a:pPr>
            <a:r>
              <a:t>Adds a “memory chip” for your brain</a:t>
            </a:r>
          </a:p>
          <a:p>
            <a:pPr marL="571824">
              <a:defRPr sz="3800">
                <a:solidFill>
                  <a:srgbClr val="000000"/>
                </a:solidFill>
              </a:defRPr>
            </a:pPr>
            <a:r>
              <a:t>Increases other neurotransmitters to improve attention, memory, and motivation</a:t>
            </a:r>
          </a:p>
          <a:p>
            <a:pPr marL="571824">
              <a:defRPr sz="3800">
                <a:solidFill>
                  <a:srgbClr val="000000"/>
                </a:solidFill>
              </a:defRPr>
            </a:pPr>
            <a:r>
              <a:t>Helps you love learning</a:t>
            </a:r>
          </a:p>
          <a:p>
            <a:pPr marL="571824">
              <a:defRPr sz="3800">
                <a:solidFill>
                  <a:srgbClr val="000000"/>
                </a:solidFill>
              </a:defRPr>
            </a:pPr>
            <a:r>
              <a:t>Helps YOU be in charge instead of fight, flight, or freeze</a:t>
            </a:r>
          </a:p>
          <a:p>
            <a:pPr marL="0" indent="0" algn="ctr">
              <a:buSzTx/>
              <a:buNone/>
              <a:defRPr sz="2900">
                <a:solidFill>
                  <a:srgbClr val="000000"/>
                </a:solidFill>
              </a:defRPr>
            </a:pPr>
            <a:r>
              <a:t>Judy Willis, M.D., 2010</a:t>
            </a:r>
          </a:p>
        </p:txBody>
      </p:sp>
      <p:pic>
        <p:nvPicPr>
          <p:cNvPr id="382" name="Image" descr="Image"/>
          <p:cNvPicPr>
            <a:picLocks noChangeAspect="1"/>
          </p:cNvPicPr>
          <p:nvPr/>
        </p:nvPicPr>
        <p:blipFill>
          <a:blip r:embed="rId3">
            <a:extLst/>
          </a:blip>
          <a:stretch>
            <a:fillRect/>
          </a:stretch>
        </p:blipFill>
        <p:spPr>
          <a:xfrm>
            <a:off x="10328367" y="1548136"/>
            <a:ext cx="2070337" cy="308297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81">
                                            <p:bg/>
                                          </p:spTgt>
                                        </p:tgtEl>
                                        <p:attrNameLst>
                                          <p:attrName>style.visibility</p:attrName>
                                        </p:attrNameLst>
                                      </p:cBhvr>
                                      <p:to>
                                        <p:strVal val="visible"/>
                                      </p:to>
                                    </p:set>
                                    <p:animEffect filter="wipe(left)" transition="in">
                                      <p:cBhvr>
                                        <p:cTn id="7" dur="1000"/>
                                        <p:tgtEl>
                                          <p:spTgt spid="38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81">
                                            <p:txEl>
                                              <p:pRg st="0" end="0"/>
                                            </p:txEl>
                                          </p:spTgt>
                                        </p:tgtEl>
                                        <p:attrNameLst>
                                          <p:attrName>style.visibility</p:attrName>
                                        </p:attrNameLst>
                                      </p:cBhvr>
                                      <p:to>
                                        <p:strVal val="visible"/>
                                      </p:to>
                                    </p:set>
                                    <p:animEffect filter="wipe(left)" transition="in">
                                      <p:cBhvr>
                                        <p:cTn id="10" dur="1000"/>
                                        <p:tgtEl>
                                          <p:spTgt spid="381">
                                            <p:txEl>
                                              <p:pRg st="0" end="0"/>
                                            </p:txEl>
                                          </p:spTgt>
                                        </p:tgtEl>
                                      </p:cBhvr>
                                    </p:animEffect>
                                  </p:childTnLst>
                                </p:cTn>
                              </p:par>
                            </p:childTnLst>
                          </p:cTn>
                        </p:par>
                        <p:par>
                          <p:cTn id="11" fill="hold">
                            <p:stCondLst>
                              <p:cond delay="1000"/>
                            </p:stCondLst>
                            <p:childTnLst>
                              <p:par>
                                <p:cTn id="12" presetClass="entr" nodeType="afterEffect" presetSubtype="8" presetID="22" grpId="1" fill="hold">
                                  <p:stCondLst>
                                    <p:cond delay="0"/>
                                  </p:stCondLst>
                                  <p:iterate type="el" backwards="0">
                                    <p:tmAbs val="0"/>
                                  </p:iterate>
                                  <p:childTnLst>
                                    <p:set>
                                      <p:cBhvr>
                                        <p:cTn id="13" fill="hold"/>
                                        <p:tgtEl>
                                          <p:spTgt spid="381">
                                            <p:txEl>
                                              <p:pRg st="1" end="1"/>
                                            </p:txEl>
                                          </p:spTgt>
                                        </p:tgtEl>
                                        <p:attrNameLst>
                                          <p:attrName>style.visibility</p:attrName>
                                        </p:attrNameLst>
                                      </p:cBhvr>
                                      <p:to>
                                        <p:strVal val="visible"/>
                                      </p:to>
                                    </p:set>
                                    <p:animEffect filter="wipe(left)" transition="in">
                                      <p:cBhvr>
                                        <p:cTn id="14" dur="1000"/>
                                        <p:tgtEl>
                                          <p:spTgt spid="381">
                                            <p:txEl>
                                              <p:pRg st="1" end="1"/>
                                            </p:txEl>
                                          </p:spTgt>
                                        </p:tgtEl>
                                      </p:cBhvr>
                                    </p:animEffect>
                                  </p:childTnLst>
                                </p:cTn>
                              </p:par>
                            </p:childTnLst>
                          </p:cTn>
                        </p:par>
                        <p:par>
                          <p:cTn id="15" fill="hold">
                            <p:stCondLst>
                              <p:cond delay="2000"/>
                            </p:stCondLst>
                            <p:childTnLst>
                              <p:par>
                                <p:cTn id="16" presetClass="entr" nodeType="afterEffect" presetSubtype="8" presetID="22" grpId="1" fill="hold">
                                  <p:stCondLst>
                                    <p:cond delay="0"/>
                                  </p:stCondLst>
                                  <p:iterate type="el" backwards="0">
                                    <p:tmAbs val="0"/>
                                  </p:iterate>
                                  <p:childTnLst>
                                    <p:set>
                                      <p:cBhvr>
                                        <p:cTn id="17" fill="hold"/>
                                        <p:tgtEl>
                                          <p:spTgt spid="381">
                                            <p:txEl>
                                              <p:pRg st="2" end="2"/>
                                            </p:txEl>
                                          </p:spTgt>
                                        </p:tgtEl>
                                        <p:attrNameLst>
                                          <p:attrName>style.visibility</p:attrName>
                                        </p:attrNameLst>
                                      </p:cBhvr>
                                      <p:to>
                                        <p:strVal val="visible"/>
                                      </p:to>
                                    </p:set>
                                    <p:animEffect filter="wipe(left)" transition="in">
                                      <p:cBhvr>
                                        <p:cTn id="18" dur="1000"/>
                                        <p:tgtEl>
                                          <p:spTgt spid="381">
                                            <p:txEl>
                                              <p:pRg st="2" end="2"/>
                                            </p:txEl>
                                          </p:spTgt>
                                        </p:tgtEl>
                                      </p:cBhvr>
                                    </p:animEffect>
                                  </p:childTnLst>
                                </p:cTn>
                              </p:par>
                            </p:childTnLst>
                          </p:cTn>
                        </p:par>
                        <p:par>
                          <p:cTn id="19" fill="hold">
                            <p:stCondLst>
                              <p:cond delay="3000"/>
                            </p:stCondLst>
                            <p:childTnLst>
                              <p:par>
                                <p:cTn id="20" presetClass="entr" nodeType="afterEffect" presetSubtype="8" presetID="22" grpId="1" fill="hold">
                                  <p:stCondLst>
                                    <p:cond delay="0"/>
                                  </p:stCondLst>
                                  <p:iterate type="el" backwards="0">
                                    <p:tmAbs val="0"/>
                                  </p:iterate>
                                  <p:childTnLst>
                                    <p:set>
                                      <p:cBhvr>
                                        <p:cTn id="21" fill="hold"/>
                                        <p:tgtEl>
                                          <p:spTgt spid="381">
                                            <p:txEl>
                                              <p:pRg st="3" end="3"/>
                                            </p:txEl>
                                          </p:spTgt>
                                        </p:tgtEl>
                                        <p:attrNameLst>
                                          <p:attrName>style.visibility</p:attrName>
                                        </p:attrNameLst>
                                      </p:cBhvr>
                                      <p:to>
                                        <p:strVal val="visible"/>
                                      </p:to>
                                    </p:set>
                                    <p:animEffect filter="wipe(left)" transition="in">
                                      <p:cBhvr>
                                        <p:cTn id="22" dur="1000"/>
                                        <p:tgtEl>
                                          <p:spTgt spid="381">
                                            <p:txEl>
                                              <p:pRg st="3" end="3"/>
                                            </p:txEl>
                                          </p:spTgt>
                                        </p:tgtEl>
                                      </p:cBhvr>
                                    </p:animEffect>
                                  </p:childTnLst>
                                </p:cTn>
                              </p:par>
                            </p:childTnLst>
                          </p:cTn>
                        </p:par>
                        <p:par>
                          <p:cTn id="23" fill="hold">
                            <p:stCondLst>
                              <p:cond delay="4000"/>
                            </p:stCondLst>
                            <p:childTnLst>
                              <p:par>
                                <p:cTn id="24" presetClass="entr" nodeType="afterEffect" presetSubtype="8" presetID="22" grpId="1" fill="hold">
                                  <p:stCondLst>
                                    <p:cond delay="0"/>
                                  </p:stCondLst>
                                  <p:iterate type="el" backwards="0">
                                    <p:tmAbs val="0"/>
                                  </p:iterate>
                                  <p:childTnLst>
                                    <p:set>
                                      <p:cBhvr>
                                        <p:cTn id="25" fill="hold"/>
                                        <p:tgtEl>
                                          <p:spTgt spid="381">
                                            <p:txEl>
                                              <p:pRg st="4" end="4"/>
                                            </p:txEl>
                                          </p:spTgt>
                                        </p:tgtEl>
                                        <p:attrNameLst>
                                          <p:attrName>style.visibility</p:attrName>
                                        </p:attrNameLst>
                                      </p:cBhvr>
                                      <p:to>
                                        <p:strVal val="visible"/>
                                      </p:to>
                                    </p:set>
                                    <p:animEffect filter="wipe(left)" transition="in">
                                      <p:cBhvr>
                                        <p:cTn id="26" dur="1000"/>
                                        <p:tgtEl>
                                          <p:spTgt spid="381">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8" presetID="22" grpId="1" fill="hold">
                                  <p:stCondLst>
                                    <p:cond delay="0"/>
                                  </p:stCondLst>
                                  <p:iterate type="el" backwards="0">
                                    <p:tmAbs val="0"/>
                                  </p:iterate>
                                  <p:childTnLst>
                                    <p:set>
                                      <p:cBhvr>
                                        <p:cTn id="30" fill="hold"/>
                                        <p:tgtEl>
                                          <p:spTgt spid="381">
                                            <p:txEl>
                                              <p:pRg st="5" end="5"/>
                                            </p:txEl>
                                          </p:spTgt>
                                        </p:tgtEl>
                                        <p:attrNameLst>
                                          <p:attrName>style.visibility</p:attrName>
                                        </p:attrNameLst>
                                      </p:cBhvr>
                                      <p:to>
                                        <p:strVal val="visible"/>
                                      </p:to>
                                    </p:set>
                                    <p:animEffect filter="wipe(left)" transition="in">
                                      <p:cBhvr>
                                        <p:cTn id="31" dur="1000"/>
                                        <p:tgtEl>
                                          <p:spTgt spid="381">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1"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Self-Talk"/>
          <p:cNvSpPr txBox="1"/>
          <p:nvPr>
            <p:ph type="title"/>
          </p:nvPr>
        </p:nvSpPr>
        <p:spPr>
          <a:xfrm>
            <a:off x="-14356" y="45291"/>
            <a:ext cx="11545958" cy="1531149"/>
          </a:xfrm>
          <a:prstGeom prst="rect">
            <a:avLst/>
          </a:prstGeom>
          <a:solidFill>
            <a:schemeClr val="accent1"/>
          </a:solidFill>
        </p:spPr>
        <p:txBody>
          <a:bodyPr/>
          <a:lstStyle/>
          <a:p>
            <a:pPr defTabSz="385572">
              <a:defRPr sz="4500" u="sng">
                <a:latin typeface="Palatino"/>
                <a:ea typeface="Palatino"/>
                <a:cs typeface="Palatino"/>
                <a:sym typeface="Palatino"/>
              </a:defRPr>
            </a:pPr>
            <a:r>
              <a:t>S</a:t>
            </a:r>
            <a:r>
              <a:rPr u="none"/>
              <a:t>elf-Talk</a:t>
            </a:r>
          </a:p>
        </p:txBody>
      </p:sp>
      <p:sp>
        <p:nvSpPr>
          <p:cNvPr id="387" name="Tell your brain, in present tense, what you WANT to happen.…"/>
          <p:cNvSpPr txBox="1"/>
          <p:nvPr>
            <p:ph type="body" idx="1"/>
          </p:nvPr>
        </p:nvSpPr>
        <p:spPr>
          <a:xfrm>
            <a:off x="0" y="2129614"/>
            <a:ext cx="13004800" cy="7302252"/>
          </a:xfrm>
          <a:prstGeom prst="rect">
            <a:avLst/>
          </a:prstGeom>
        </p:spPr>
        <p:txBody>
          <a:bodyPr/>
          <a:lstStyle/>
          <a:p>
            <a:pPr lvl="2" marL="0" indent="1896109" defTabSz="549148">
              <a:spcBef>
                <a:spcPts val="2200"/>
              </a:spcBef>
              <a:buSzTx/>
              <a:buNone/>
              <a:defRPr b="1" sz="3600">
                <a:solidFill>
                  <a:srgbClr val="000000"/>
                </a:solidFill>
              </a:defRPr>
            </a:pPr>
            <a:r>
              <a:t>Tell your brain what you WANT to happen — in present tense. Your brain believes you and acts on what you tell it.</a:t>
            </a:r>
          </a:p>
          <a:p>
            <a:pPr lvl="2" marL="0" indent="1896109" defTabSz="549148">
              <a:spcBef>
                <a:spcPts val="2200"/>
              </a:spcBef>
              <a:buSzTx/>
              <a:buNone/>
              <a:defRPr b="1" sz="3600">
                <a:solidFill>
                  <a:srgbClr val="000000"/>
                </a:solidFill>
              </a:defRPr>
            </a:pPr>
            <a:r>
              <a:t>I’m GOOD at this!</a:t>
            </a:r>
          </a:p>
          <a:p>
            <a:pPr lvl="2" marL="0" indent="1896109" defTabSz="549148">
              <a:spcBef>
                <a:spcPts val="2200"/>
              </a:spcBef>
              <a:buSzTx/>
              <a:buNone/>
              <a:defRPr b="1" sz="3600">
                <a:solidFill>
                  <a:srgbClr val="000000"/>
                </a:solidFill>
              </a:defRPr>
            </a:pPr>
            <a:r>
              <a:t>I’m just having trouble. I can DO this!</a:t>
            </a:r>
          </a:p>
          <a:p>
            <a:pPr lvl="2" marL="0" indent="1896109" defTabSz="549148">
              <a:spcBef>
                <a:spcPts val="2200"/>
              </a:spcBef>
              <a:buSzTx/>
              <a:buNone/>
              <a:defRPr b="1" sz="3600">
                <a:solidFill>
                  <a:srgbClr val="000000"/>
                </a:solidFill>
              </a:defRPr>
            </a:pPr>
            <a:r>
              <a:t>I LOVE this!</a:t>
            </a:r>
          </a:p>
          <a:p>
            <a:pPr lvl="3" marL="0" indent="1143000" defTabSz="549148">
              <a:spcBef>
                <a:spcPts val="2200"/>
              </a:spcBef>
              <a:buSzTx/>
              <a:buNone/>
              <a:defRPr b="1" sz="3600">
                <a:solidFill>
                  <a:srgbClr val="000000"/>
                </a:solidFill>
              </a:defRPr>
            </a:pPr>
            <a:r>
              <a:t>Say to the negative voice, “Stop it brain! You can’t shut me down. I can DO this!”</a:t>
            </a:r>
          </a:p>
        </p:txBody>
      </p:sp>
      <p:pic>
        <p:nvPicPr>
          <p:cNvPr id="388" name="Image" descr="Image"/>
          <p:cNvPicPr>
            <a:picLocks noChangeAspect="1"/>
          </p:cNvPicPr>
          <p:nvPr/>
        </p:nvPicPr>
        <p:blipFill>
          <a:blip r:embed="rId2">
            <a:extLst/>
          </a:blip>
          <a:stretch>
            <a:fillRect/>
          </a:stretch>
        </p:blipFill>
        <p:spPr>
          <a:xfrm>
            <a:off x="9186333" y="16932"/>
            <a:ext cx="3810004" cy="213360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87">
                                            <p:bg/>
                                          </p:spTgt>
                                        </p:tgtEl>
                                        <p:attrNameLst>
                                          <p:attrName>style.visibility</p:attrName>
                                        </p:attrNameLst>
                                      </p:cBhvr>
                                      <p:to>
                                        <p:strVal val="visible"/>
                                      </p:to>
                                    </p:set>
                                    <p:animEffect filter="wipe(left)" transition="in">
                                      <p:cBhvr>
                                        <p:cTn id="7" dur="1000"/>
                                        <p:tgtEl>
                                          <p:spTgt spid="38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87">
                                            <p:txEl>
                                              <p:pRg st="0" end="0"/>
                                            </p:txEl>
                                          </p:spTgt>
                                        </p:tgtEl>
                                        <p:attrNameLst>
                                          <p:attrName>style.visibility</p:attrName>
                                        </p:attrNameLst>
                                      </p:cBhvr>
                                      <p:to>
                                        <p:strVal val="visible"/>
                                      </p:to>
                                    </p:set>
                                    <p:animEffect filter="wipe(left)" transition="in">
                                      <p:cBhvr>
                                        <p:cTn id="10" dur="1000"/>
                                        <p:tgtEl>
                                          <p:spTgt spid="387">
                                            <p:txEl>
                                              <p:pRg st="0" end="0"/>
                                            </p:txEl>
                                          </p:spTgt>
                                        </p:tgtEl>
                                      </p:cBhvr>
                                    </p:animEffect>
                                  </p:childTnLst>
                                </p:cTn>
                              </p:par>
                            </p:childTnLst>
                          </p:cTn>
                        </p:par>
                        <p:par>
                          <p:cTn id="11" fill="hold">
                            <p:stCondLst>
                              <p:cond delay="1000"/>
                            </p:stCondLst>
                            <p:childTnLst>
                              <p:par>
                                <p:cTn id="12" presetClass="entr" nodeType="afterEffect" presetSubtype="8" presetID="22" grpId="1" fill="hold">
                                  <p:stCondLst>
                                    <p:cond delay="0"/>
                                  </p:stCondLst>
                                  <p:iterate type="el" backwards="0">
                                    <p:tmAbs val="0"/>
                                  </p:iterate>
                                  <p:childTnLst>
                                    <p:set>
                                      <p:cBhvr>
                                        <p:cTn id="13" fill="hold"/>
                                        <p:tgtEl>
                                          <p:spTgt spid="387">
                                            <p:txEl>
                                              <p:pRg st="1" end="1"/>
                                            </p:txEl>
                                          </p:spTgt>
                                        </p:tgtEl>
                                        <p:attrNameLst>
                                          <p:attrName>style.visibility</p:attrName>
                                        </p:attrNameLst>
                                      </p:cBhvr>
                                      <p:to>
                                        <p:strVal val="visible"/>
                                      </p:to>
                                    </p:set>
                                    <p:animEffect filter="wipe(left)" transition="in">
                                      <p:cBhvr>
                                        <p:cTn id="14" dur="1000"/>
                                        <p:tgtEl>
                                          <p:spTgt spid="38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1" fill="hold">
                                  <p:stCondLst>
                                    <p:cond delay="0"/>
                                  </p:stCondLst>
                                  <p:iterate type="el" backwards="0">
                                    <p:tmAbs val="0"/>
                                  </p:iterate>
                                  <p:childTnLst>
                                    <p:set>
                                      <p:cBhvr>
                                        <p:cTn id="18" fill="hold"/>
                                        <p:tgtEl>
                                          <p:spTgt spid="387">
                                            <p:txEl>
                                              <p:pRg st="2" end="2"/>
                                            </p:txEl>
                                          </p:spTgt>
                                        </p:tgtEl>
                                        <p:attrNameLst>
                                          <p:attrName>style.visibility</p:attrName>
                                        </p:attrNameLst>
                                      </p:cBhvr>
                                      <p:to>
                                        <p:strVal val="visible"/>
                                      </p:to>
                                    </p:set>
                                    <p:animEffect filter="wipe(left)" transition="in">
                                      <p:cBhvr>
                                        <p:cTn id="19" dur="1000"/>
                                        <p:tgtEl>
                                          <p:spTgt spid="387">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8" presetID="22" grpId="1" fill="hold">
                                  <p:stCondLst>
                                    <p:cond delay="0"/>
                                  </p:stCondLst>
                                  <p:iterate type="el" backwards="0">
                                    <p:tmAbs val="0"/>
                                  </p:iterate>
                                  <p:childTnLst>
                                    <p:set>
                                      <p:cBhvr>
                                        <p:cTn id="23" fill="hold"/>
                                        <p:tgtEl>
                                          <p:spTgt spid="387">
                                            <p:txEl>
                                              <p:pRg st="3" end="3"/>
                                            </p:txEl>
                                          </p:spTgt>
                                        </p:tgtEl>
                                        <p:attrNameLst>
                                          <p:attrName>style.visibility</p:attrName>
                                        </p:attrNameLst>
                                      </p:cBhvr>
                                      <p:to>
                                        <p:strVal val="visible"/>
                                      </p:to>
                                    </p:set>
                                    <p:animEffect filter="wipe(left)" transition="in">
                                      <p:cBhvr>
                                        <p:cTn id="24" dur="1000"/>
                                        <p:tgtEl>
                                          <p:spTgt spid="387">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8" presetID="22" grpId="1" fill="hold">
                                  <p:stCondLst>
                                    <p:cond delay="0"/>
                                  </p:stCondLst>
                                  <p:iterate type="el" backwards="0">
                                    <p:tmAbs val="0"/>
                                  </p:iterate>
                                  <p:childTnLst>
                                    <p:set>
                                      <p:cBhvr>
                                        <p:cTn id="28" fill="hold"/>
                                        <p:tgtEl>
                                          <p:spTgt spid="387">
                                            <p:txEl>
                                              <p:pRg st="4" end="4"/>
                                            </p:txEl>
                                          </p:spTgt>
                                        </p:tgtEl>
                                        <p:attrNameLst>
                                          <p:attrName>style.visibility</p:attrName>
                                        </p:attrNameLst>
                                      </p:cBhvr>
                                      <p:to>
                                        <p:strVal val="visible"/>
                                      </p:to>
                                    </p:set>
                                    <p:animEffect filter="wipe(left)" transition="in">
                                      <p:cBhvr>
                                        <p:cTn id="29" dur="1000"/>
                                        <p:tgtEl>
                                          <p:spTgt spid="387">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7"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Positive Mistake Correction…"/>
          <p:cNvSpPr txBox="1"/>
          <p:nvPr>
            <p:ph type="title"/>
          </p:nvPr>
        </p:nvSpPr>
        <p:spPr>
          <a:xfrm>
            <a:off x="-1790700" y="15907"/>
            <a:ext cx="12966700" cy="1519653"/>
          </a:xfrm>
          <a:prstGeom prst="rect">
            <a:avLst/>
          </a:prstGeom>
          <a:solidFill>
            <a:schemeClr val="accent1"/>
          </a:solidFill>
        </p:spPr>
        <p:txBody>
          <a:bodyPr/>
          <a:lstStyle/>
          <a:p>
            <a:pPr defTabSz="338835">
              <a:defRPr sz="5200" u="sng">
                <a:solidFill>
                  <a:srgbClr val="F0FFEC"/>
                </a:solidFill>
                <a:latin typeface="Palatino"/>
                <a:ea typeface="Palatino"/>
                <a:cs typeface="Palatino"/>
                <a:sym typeface="Palatino"/>
              </a:defRPr>
            </a:pPr>
            <a:r>
              <a:t>P</a:t>
            </a:r>
            <a:r>
              <a:rPr u="none"/>
              <a:t>ositive Mistake Correction</a:t>
            </a:r>
          </a:p>
          <a:p>
            <a:pPr defTabSz="338835">
              <a:defRPr sz="3300">
                <a:solidFill>
                  <a:srgbClr val="F0FFEC"/>
                </a:solidFill>
                <a:latin typeface="Palatino"/>
                <a:ea typeface="Palatino"/>
                <a:cs typeface="Palatino"/>
                <a:sym typeface="Palatino"/>
              </a:defRPr>
            </a:pPr>
            <a:r>
              <a:t>Student</a:t>
            </a:r>
          </a:p>
        </p:txBody>
      </p:sp>
      <p:sp>
        <p:nvSpPr>
          <p:cNvPr id="391" name="Be kind to yourself. YOU are in the driver’s seat.…"/>
          <p:cNvSpPr txBox="1"/>
          <p:nvPr>
            <p:ph type="body" idx="1"/>
          </p:nvPr>
        </p:nvSpPr>
        <p:spPr>
          <a:xfrm>
            <a:off x="222250" y="1799657"/>
            <a:ext cx="12560300" cy="7446961"/>
          </a:xfrm>
          <a:prstGeom prst="rect">
            <a:avLst/>
          </a:prstGeom>
        </p:spPr>
        <p:txBody>
          <a:bodyPr lIns="0" tIns="0" rIns="0" bIns="0"/>
          <a:lstStyle/>
          <a:p>
            <a:pPr lvl="2" marL="0" indent="762000">
              <a:buSzTx/>
              <a:buNone/>
              <a:defRPr b="1" sz="3000">
                <a:solidFill>
                  <a:srgbClr val="000000"/>
                </a:solidFill>
              </a:defRPr>
            </a:pPr>
            <a:r>
              <a:t>Be kind to yourself. YOU are in the driver’s seat of your brain.</a:t>
            </a:r>
          </a:p>
          <a:p>
            <a:pPr lvl="2" marL="0" indent="762000">
              <a:buSzTx/>
              <a:buNone/>
              <a:defRPr b="1" sz="3000">
                <a:solidFill>
                  <a:srgbClr val="000000"/>
                </a:solidFill>
              </a:defRPr>
            </a:pPr>
            <a:r>
              <a:t>Show your amygdala ONLY what you got RIGHT.</a:t>
            </a:r>
          </a:p>
          <a:p>
            <a:pPr lvl="2" marL="0" indent="762000">
              <a:buSzTx/>
              <a:buNone/>
              <a:defRPr b="1" sz="3000">
                <a:solidFill>
                  <a:srgbClr val="000000"/>
                </a:solidFill>
              </a:defRPr>
            </a:pPr>
            <a:r>
              <a:t>I got THIS part RIGHT - Now I’ll get THAT part!</a:t>
            </a:r>
          </a:p>
          <a:p>
            <a:pPr lvl="2" marL="0" indent="762000">
              <a:buSzTx/>
              <a:buNone/>
              <a:defRPr b="1" sz="3000">
                <a:solidFill>
                  <a:srgbClr val="000000"/>
                </a:solidFill>
              </a:defRPr>
            </a:pPr>
            <a:r>
              <a:t>I learned from that! I’ll do better next time!</a:t>
            </a:r>
          </a:p>
          <a:p>
            <a:pPr lvl="3" marL="0" indent="1651000">
              <a:buSzTx/>
              <a:buNone/>
              <a:defRPr b="1" sz="3000">
                <a:solidFill>
                  <a:srgbClr val="000000"/>
                </a:solidFill>
              </a:defRPr>
            </a:pPr>
            <a:r>
              <a:t>Dyson vacuum cleaner - 5 years and 5,127 prototypes</a:t>
            </a:r>
            <a:endParaRPr sz="2400"/>
          </a:p>
          <a:p>
            <a:pPr lvl="3" marL="0" indent="1651000">
              <a:buSzTx/>
              <a:buNone/>
              <a:defRPr b="1" sz="2400">
                <a:solidFill>
                  <a:srgbClr val="000000"/>
                </a:solidFill>
              </a:defRPr>
            </a:pPr>
          </a:p>
          <a:p>
            <a:pPr lvl="7" marL="0" indent="0">
              <a:spcBef>
                <a:spcPts val="3300"/>
              </a:spcBef>
              <a:buSzTx/>
              <a:buNone/>
              <a:defRPr b="1" sz="1600">
                <a:solidFill>
                  <a:srgbClr val="000000"/>
                </a:solidFill>
              </a:defRPr>
            </a:pPr>
            <a:r>
              <a:t>Proverbs 16:23-24  A wise man’s heart guides his mouth and his lips promote instruction. Pleasant words are a honeycomb, sweet to the soul and healing to the bones. </a:t>
            </a:r>
          </a:p>
        </p:txBody>
      </p:sp>
      <p:pic>
        <p:nvPicPr>
          <p:cNvPr id="392" name="Image" descr="Image"/>
          <p:cNvPicPr>
            <a:picLocks noChangeAspect="1"/>
          </p:cNvPicPr>
          <p:nvPr/>
        </p:nvPicPr>
        <p:blipFill>
          <a:blip r:embed="rId3">
            <a:extLst/>
          </a:blip>
          <a:stretch>
            <a:fillRect/>
          </a:stretch>
        </p:blipFill>
        <p:spPr>
          <a:xfrm>
            <a:off x="9951118" y="4207"/>
            <a:ext cx="2495262" cy="249525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1">
                                            <p:bg/>
                                          </p:spTgt>
                                        </p:tgtEl>
                                        <p:attrNameLst>
                                          <p:attrName>style.visibility</p:attrName>
                                        </p:attrNameLst>
                                      </p:cBhvr>
                                      <p:to>
                                        <p:strVal val="visible"/>
                                      </p:to>
                                    </p:set>
                                    <p:animEffect filter="wipe(left)" transition="in">
                                      <p:cBhvr>
                                        <p:cTn id="7" dur="1500"/>
                                        <p:tgtEl>
                                          <p:spTgt spid="39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91">
                                            <p:txEl>
                                              <p:pRg st="0" end="0"/>
                                            </p:txEl>
                                          </p:spTgt>
                                        </p:tgtEl>
                                        <p:attrNameLst>
                                          <p:attrName>style.visibility</p:attrName>
                                        </p:attrNameLst>
                                      </p:cBhvr>
                                      <p:to>
                                        <p:strVal val="visible"/>
                                      </p:to>
                                    </p:set>
                                    <p:animEffect filter="wipe(left)" transition="in">
                                      <p:cBhvr>
                                        <p:cTn id="10" dur="1500"/>
                                        <p:tgtEl>
                                          <p:spTgt spid="391">
                                            <p:txEl>
                                              <p:pRg st="0" end="0"/>
                                            </p:txEl>
                                          </p:spTgt>
                                        </p:tgtEl>
                                      </p:cBhvr>
                                    </p:animEffect>
                                  </p:childTnLst>
                                </p:cTn>
                              </p:par>
                            </p:childTnLst>
                          </p:cTn>
                        </p:par>
                        <p:par>
                          <p:cTn id="11" fill="hold">
                            <p:stCondLst>
                              <p:cond delay="1500"/>
                            </p:stCondLst>
                            <p:childTnLst>
                              <p:par>
                                <p:cTn id="12" presetClass="entr" nodeType="afterEffect" presetSubtype="8" presetID="22" grpId="1" fill="hold">
                                  <p:stCondLst>
                                    <p:cond delay="0"/>
                                  </p:stCondLst>
                                  <p:iterate type="el" backwards="0">
                                    <p:tmAbs val="0"/>
                                  </p:iterate>
                                  <p:childTnLst>
                                    <p:set>
                                      <p:cBhvr>
                                        <p:cTn id="13" fill="hold"/>
                                        <p:tgtEl>
                                          <p:spTgt spid="391">
                                            <p:txEl>
                                              <p:pRg st="1" end="1"/>
                                            </p:txEl>
                                          </p:spTgt>
                                        </p:tgtEl>
                                        <p:attrNameLst>
                                          <p:attrName>style.visibility</p:attrName>
                                        </p:attrNameLst>
                                      </p:cBhvr>
                                      <p:to>
                                        <p:strVal val="visible"/>
                                      </p:to>
                                    </p:set>
                                    <p:animEffect filter="wipe(left)" transition="in">
                                      <p:cBhvr>
                                        <p:cTn id="14" dur="1500"/>
                                        <p:tgtEl>
                                          <p:spTgt spid="391">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1" fill="hold">
                                  <p:stCondLst>
                                    <p:cond delay="0"/>
                                  </p:stCondLst>
                                  <p:iterate type="el" backwards="0">
                                    <p:tmAbs val="0"/>
                                  </p:iterate>
                                  <p:childTnLst>
                                    <p:set>
                                      <p:cBhvr>
                                        <p:cTn id="18" fill="hold"/>
                                        <p:tgtEl>
                                          <p:spTgt spid="391">
                                            <p:txEl>
                                              <p:pRg st="2" end="2"/>
                                            </p:txEl>
                                          </p:spTgt>
                                        </p:tgtEl>
                                        <p:attrNameLst>
                                          <p:attrName>style.visibility</p:attrName>
                                        </p:attrNameLst>
                                      </p:cBhvr>
                                      <p:to>
                                        <p:strVal val="visible"/>
                                      </p:to>
                                    </p:set>
                                    <p:animEffect filter="wipe(left)" transition="in">
                                      <p:cBhvr>
                                        <p:cTn id="19" dur="1500"/>
                                        <p:tgtEl>
                                          <p:spTgt spid="391">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8" presetID="22" grpId="1" fill="hold">
                                  <p:stCondLst>
                                    <p:cond delay="0"/>
                                  </p:stCondLst>
                                  <p:iterate type="el" backwards="0">
                                    <p:tmAbs val="0"/>
                                  </p:iterate>
                                  <p:childTnLst>
                                    <p:set>
                                      <p:cBhvr>
                                        <p:cTn id="23" fill="hold"/>
                                        <p:tgtEl>
                                          <p:spTgt spid="391">
                                            <p:txEl>
                                              <p:pRg st="3" end="3"/>
                                            </p:txEl>
                                          </p:spTgt>
                                        </p:tgtEl>
                                        <p:attrNameLst>
                                          <p:attrName>style.visibility</p:attrName>
                                        </p:attrNameLst>
                                      </p:cBhvr>
                                      <p:to>
                                        <p:strVal val="visible"/>
                                      </p:to>
                                    </p:set>
                                    <p:animEffect filter="wipe(left)" transition="in">
                                      <p:cBhvr>
                                        <p:cTn id="24" dur="1500"/>
                                        <p:tgtEl>
                                          <p:spTgt spid="391">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8" presetID="22" grpId="1" fill="hold">
                                  <p:stCondLst>
                                    <p:cond delay="0"/>
                                  </p:stCondLst>
                                  <p:iterate type="el" backwards="0">
                                    <p:tmAbs val="0"/>
                                  </p:iterate>
                                  <p:childTnLst>
                                    <p:set>
                                      <p:cBhvr>
                                        <p:cTn id="28" fill="hold"/>
                                        <p:tgtEl>
                                          <p:spTgt spid="391">
                                            <p:txEl>
                                              <p:pRg st="4" end="4"/>
                                            </p:txEl>
                                          </p:spTgt>
                                        </p:tgtEl>
                                        <p:attrNameLst>
                                          <p:attrName>style.visibility</p:attrName>
                                        </p:attrNameLst>
                                      </p:cBhvr>
                                      <p:to>
                                        <p:strVal val="visible"/>
                                      </p:to>
                                    </p:set>
                                    <p:animEffect filter="wipe(left)" transition="in">
                                      <p:cBhvr>
                                        <p:cTn id="29" dur="1500"/>
                                        <p:tgtEl>
                                          <p:spTgt spid="391">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8" presetID="22" grpId="1" fill="hold">
                                  <p:stCondLst>
                                    <p:cond delay="0"/>
                                  </p:stCondLst>
                                  <p:iterate type="el" backwards="0">
                                    <p:tmAbs val="0"/>
                                  </p:iterate>
                                  <p:childTnLst>
                                    <p:set>
                                      <p:cBhvr>
                                        <p:cTn id="33" fill="hold"/>
                                        <p:tgtEl>
                                          <p:spTgt spid="391">
                                            <p:txEl>
                                              <p:pRg st="5" end="5"/>
                                            </p:txEl>
                                          </p:spTgt>
                                        </p:tgtEl>
                                        <p:attrNameLst>
                                          <p:attrName>style.visibility</p:attrName>
                                        </p:attrNameLst>
                                      </p:cBhvr>
                                      <p:to>
                                        <p:strVal val="visible"/>
                                      </p:to>
                                    </p:set>
                                    <p:animEffect filter="wipe(left)" transition="in">
                                      <p:cBhvr>
                                        <p:cTn id="34" dur="1500"/>
                                        <p:tgtEl>
                                          <p:spTgt spid="391">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8" presetID="22" grpId="1" fill="hold">
                                  <p:stCondLst>
                                    <p:cond delay="0"/>
                                  </p:stCondLst>
                                  <p:iterate type="el" backwards="0">
                                    <p:tmAbs val="0"/>
                                  </p:iterate>
                                  <p:childTnLst>
                                    <p:set>
                                      <p:cBhvr>
                                        <p:cTn id="38" fill="hold"/>
                                        <p:tgtEl>
                                          <p:spTgt spid="391">
                                            <p:txEl>
                                              <p:pRg st="6" end="6"/>
                                            </p:txEl>
                                          </p:spTgt>
                                        </p:tgtEl>
                                        <p:attrNameLst>
                                          <p:attrName>style.visibility</p:attrName>
                                        </p:attrNameLst>
                                      </p:cBhvr>
                                      <p:to>
                                        <p:strVal val="visible"/>
                                      </p:to>
                                    </p:set>
                                    <p:animEffect filter="wipe(left)" transition="in">
                                      <p:cBhvr>
                                        <p:cTn id="39" dur="1500"/>
                                        <p:tgtEl>
                                          <p:spTgt spid="391">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1"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96" name="Be kind to yourself. Tell your brain what you WANT to happen-in present tense! Your brain believes you and acts on what you tell it.…"/>
          <p:cNvSpPr txBox="1"/>
          <p:nvPr>
            <p:ph type="body" idx="1"/>
          </p:nvPr>
        </p:nvSpPr>
        <p:spPr>
          <a:xfrm>
            <a:off x="-12700" y="2349500"/>
            <a:ext cx="13030200" cy="6659465"/>
          </a:xfrm>
          <a:prstGeom prst="rect">
            <a:avLst/>
          </a:prstGeom>
        </p:spPr>
        <p:txBody>
          <a:bodyPr lIns="0" tIns="0" rIns="0" bIns="0"/>
          <a:lstStyle/>
          <a:p>
            <a:pPr lvl="2" marL="1521311" indent="-611128" defTabSz="440718">
              <a:spcBef>
                <a:spcPts val="1700"/>
              </a:spcBef>
              <a:buClrTx/>
              <a:buFont typeface="Casual"/>
              <a:defRPr sz="2400">
                <a:solidFill>
                  <a:srgbClr val="000000"/>
                </a:solidFill>
                <a:latin typeface="Casual"/>
                <a:ea typeface="Casual"/>
                <a:cs typeface="Casual"/>
                <a:sym typeface="Casual"/>
              </a:defRPr>
            </a:pPr>
            <a:r>
              <a:t>Be kind to yourself. Tell your brain what you WANT to happen-in present tense! Your brain believes you and acts on what you tell it. </a:t>
            </a:r>
          </a:p>
          <a:p>
            <a:pPr lvl="2" marL="1605190" indent="-695006" defTabSz="440718">
              <a:spcBef>
                <a:spcPts val="1700"/>
              </a:spcBef>
              <a:buClrTx/>
              <a:buFont typeface="Casual"/>
              <a:defRPr sz="2600">
                <a:solidFill>
                  <a:srgbClr val="000000"/>
                </a:solidFill>
                <a:latin typeface="Casual"/>
                <a:ea typeface="Casual"/>
                <a:cs typeface="Casual"/>
                <a:sym typeface="Casual"/>
              </a:defRPr>
            </a:pPr>
            <a:r>
              <a:t>I’m just having trouble. I can do this!</a:t>
            </a:r>
          </a:p>
          <a:p>
            <a:pPr lvl="2" marL="1566581" indent="-656397" defTabSz="440718">
              <a:spcBef>
                <a:spcPts val="1700"/>
              </a:spcBef>
              <a:buClrTx/>
              <a:buFont typeface="Casual"/>
              <a:defRPr sz="2600">
                <a:solidFill>
                  <a:srgbClr val="000000"/>
                </a:solidFill>
                <a:latin typeface="Casual"/>
                <a:ea typeface="Casual"/>
                <a:cs typeface="Casual"/>
                <a:sym typeface="Casual"/>
              </a:defRPr>
            </a:pPr>
            <a:r>
              <a:t>I LOVE this!</a:t>
            </a:r>
          </a:p>
          <a:p>
            <a:pPr lvl="2" marL="1566581" indent="-656397" defTabSz="440718">
              <a:spcBef>
                <a:spcPts val="1700"/>
              </a:spcBef>
              <a:buClrTx/>
              <a:buFont typeface="Casual"/>
              <a:defRPr sz="2600">
                <a:solidFill>
                  <a:srgbClr val="000000"/>
                </a:solidFill>
                <a:latin typeface="Casual"/>
                <a:ea typeface="Casual"/>
                <a:cs typeface="Casual"/>
                <a:sym typeface="Casual"/>
              </a:defRPr>
            </a:pPr>
            <a:r>
              <a:t>Nothing is as hard as it looks!</a:t>
            </a:r>
          </a:p>
          <a:p>
            <a:pPr lvl="2" marL="1566581" indent="-656397" defTabSz="440718">
              <a:spcBef>
                <a:spcPts val="1700"/>
              </a:spcBef>
              <a:buClrTx/>
              <a:buFont typeface="Casual"/>
              <a:defRPr sz="2600">
                <a:solidFill>
                  <a:srgbClr val="000000"/>
                </a:solidFill>
                <a:latin typeface="Casual"/>
                <a:ea typeface="Casual"/>
                <a:cs typeface="Casual"/>
                <a:sym typeface="Casual"/>
              </a:defRPr>
            </a:pPr>
            <a:r>
              <a:t>This is easy and I’m learning fast! Helmstetter, 1989 </a:t>
            </a:r>
          </a:p>
          <a:p>
            <a:pPr lvl="2" marL="1566581" indent="-656397" defTabSz="440718">
              <a:spcBef>
                <a:spcPts val="1700"/>
              </a:spcBef>
              <a:buClrTx/>
              <a:buFont typeface="Casual"/>
              <a:defRPr sz="2600">
                <a:solidFill>
                  <a:srgbClr val="000000"/>
                </a:solidFill>
                <a:latin typeface="Casual"/>
                <a:ea typeface="Casual"/>
                <a:cs typeface="Casual"/>
                <a:sym typeface="Casual"/>
              </a:defRPr>
            </a:pPr>
            <a:r>
              <a:t>I do what it takes!</a:t>
            </a:r>
          </a:p>
          <a:p>
            <a:pPr lvl="2" marL="1566581" indent="-656397" defTabSz="440718">
              <a:spcBef>
                <a:spcPts val="1700"/>
              </a:spcBef>
              <a:buClrTx/>
              <a:buFont typeface="Casual"/>
              <a:defRPr sz="2600">
                <a:solidFill>
                  <a:srgbClr val="000000"/>
                </a:solidFill>
                <a:latin typeface="Casual"/>
                <a:ea typeface="Casual"/>
                <a:cs typeface="Casual"/>
                <a:sym typeface="Casual"/>
              </a:defRPr>
            </a:pPr>
            <a:r>
              <a:t>I’m a GREAT student!</a:t>
            </a:r>
          </a:p>
          <a:p>
            <a:pPr lvl="2" marL="1566581" indent="-656397" defTabSz="440718">
              <a:spcBef>
                <a:spcPts val="1700"/>
              </a:spcBef>
              <a:buClrTx/>
              <a:buFont typeface="Casual"/>
              <a:defRPr sz="2600">
                <a:solidFill>
                  <a:srgbClr val="000000"/>
                </a:solidFill>
                <a:latin typeface="Casual"/>
                <a:ea typeface="Casual"/>
                <a:cs typeface="Casual"/>
                <a:sym typeface="Casual"/>
              </a:defRPr>
            </a:pPr>
            <a:r>
              <a:t>Make up your own, such as…</a:t>
            </a:r>
          </a:p>
          <a:p>
            <a:pPr lvl="3" marL="2175317" indent="-656395" defTabSz="440718">
              <a:spcBef>
                <a:spcPts val="1700"/>
              </a:spcBef>
              <a:buClrTx/>
              <a:buFont typeface="Casual"/>
              <a:defRPr sz="2600">
                <a:solidFill>
                  <a:srgbClr val="000000"/>
                </a:solidFill>
                <a:latin typeface="Casual"/>
                <a:ea typeface="Casual"/>
                <a:cs typeface="Casual"/>
                <a:sym typeface="Casual"/>
              </a:defRPr>
            </a:pPr>
            <a:r>
              <a:t>A minute is longer than it seems.</a:t>
            </a:r>
          </a:p>
          <a:p>
            <a:pPr lvl="3" marL="2175317" indent="-656395" defTabSz="440718">
              <a:spcBef>
                <a:spcPts val="1700"/>
              </a:spcBef>
              <a:buClrTx/>
              <a:buFont typeface="Casual"/>
              <a:defRPr sz="2600">
                <a:solidFill>
                  <a:srgbClr val="000000"/>
                </a:solidFill>
                <a:latin typeface="Casual"/>
                <a:ea typeface="Casual"/>
                <a:cs typeface="Casual"/>
                <a:sym typeface="Casual"/>
              </a:defRPr>
            </a:pPr>
            <a:r>
              <a:t>It’s ONLY water! I cut right through!</a:t>
            </a:r>
          </a:p>
        </p:txBody>
      </p:sp>
      <p:grpSp>
        <p:nvGrpSpPr>
          <p:cNvPr id="399" name="Group"/>
          <p:cNvGrpSpPr/>
          <p:nvPr/>
        </p:nvGrpSpPr>
        <p:grpSpPr>
          <a:xfrm>
            <a:off x="-127000" y="241300"/>
            <a:ext cx="12992100" cy="1905000"/>
            <a:chOff x="0" y="0"/>
            <a:chExt cx="12992100" cy="1905000"/>
          </a:xfrm>
        </p:grpSpPr>
        <p:sp>
          <p:nvSpPr>
            <p:cNvPr id="397" name="Rectangle"/>
            <p:cNvSpPr/>
            <p:nvPr/>
          </p:nvSpPr>
          <p:spPr>
            <a:xfrm>
              <a:off x="0" y="0"/>
              <a:ext cx="12992100" cy="1905000"/>
            </a:xfrm>
            <a:prstGeom prst="rect">
              <a:avLst/>
            </a:prstGeom>
            <a:solidFill>
              <a:srgbClr val="8665E9"/>
            </a:solidFill>
            <a:ln w="12700" cap="flat">
              <a:noFill/>
              <a:miter lim="400000"/>
            </a:ln>
            <a:effectLst/>
          </p:spPr>
          <p:txBody>
            <a:bodyPr wrap="square" lIns="50800" tIns="50800" rIns="50800" bIns="50800" numCol="1" anchor="ctr">
              <a:noAutofit/>
            </a:bodyPr>
            <a:lstStyle/>
            <a:p>
              <a:pPr>
                <a:defRPr sz="1800">
                  <a:solidFill>
                    <a:srgbClr val="000000"/>
                  </a:solidFill>
                  <a:latin typeface="Futura"/>
                  <a:ea typeface="Futura"/>
                  <a:cs typeface="Futura"/>
                  <a:sym typeface="Futura"/>
                </a:defRPr>
              </a:pPr>
            </a:p>
          </p:txBody>
        </p:sp>
        <p:sp>
          <p:nvSpPr>
            <p:cNvPr id="398" name="SPA Self-Talk…"/>
            <p:cNvSpPr txBox="1"/>
            <p:nvPr/>
          </p:nvSpPr>
          <p:spPr>
            <a:xfrm>
              <a:off x="0" y="107950"/>
              <a:ext cx="12992100" cy="1689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defRPr sz="7300">
                  <a:latin typeface="Casual"/>
                  <a:ea typeface="Casual"/>
                  <a:cs typeface="Casual"/>
                  <a:sym typeface="Casual"/>
                </a:defRPr>
              </a:pPr>
              <a:r>
                <a:t>SPA </a:t>
              </a:r>
              <a:r>
                <a:rPr u="sng"/>
                <a:t>S</a:t>
              </a:r>
              <a:r>
                <a:t>elf-Talk</a:t>
              </a:r>
              <a:endParaRPr>
                <a:solidFill>
                  <a:srgbClr val="000000"/>
                </a:solidFill>
              </a:endParaRPr>
            </a:p>
            <a:p>
              <a:pPr>
                <a:defRPr sz="3600">
                  <a:latin typeface="Casual"/>
                  <a:ea typeface="Casual"/>
                  <a:cs typeface="Casual"/>
                  <a:sym typeface="Casual"/>
                </a:defRPr>
              </a:pPr>
              <a:r>
                <a:t>Program your brain to keep your amygdala happy!</a:t>
              </a:r>
            </a:p>
          </p:txBody>
        </p:sp>
      </p:gr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6">
                                            <p:bg/>
                                          </p:spTgt>
                                        </p:tgtEl>
                                        <p:attrNameLst>
                                          <p:attrName>style.visibility</p:attrName>
                                        </p:attrNameLst>
                                      </p:cBhvr>
                                      <p:to>
                                        <p:strVal val="visible"/>
                                      </p:to>
                                    </p:set>
                                    <p:animEffect filter="wipe(left)" transition="in">
                                      <p:cBhvr>
                                        <p:cTn id="7" dur="1500"/>
                                        <p:tgtEl>
                                          <p:spTgt spid="39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96">
                                            <p:txEl>
                                              <p:pRg st="0" end="0"/>
                                            </p:txEl>
                                          </p:spTgt>
                                        </p:tgtEl>
                                        <p:attrNameLst>
                                          <p:attrName>style.visibility</p:attrName>
                                        </p:attrNameLst>
                                      </p:cBhvr>
                                      <p:to>
                                        <p:strVal val="visible"/>
                                      </p:to>
                                    </p:set>
                                    <p:animEffect filter="wipe(left)" transition="in">
                                      <p:cBhvr>
                                        <p:cTn id="10" dur="1500"/>
                                        <p:tgtEl>
                                          <p:spTgt spid="396">
                                            <p:txEl>
                                              <p:pRg st="0" end="0"/>
                                            </p:txEl>
                                          </p:spTgt>
                                        </p:tgtEl>
                                      </p:cBhvr>
                                    </p:animEffect>
                                  </p:childTnLst>
                                </p:cTn>
                              </p:par>
                            </p:childTnLst>
                          </p:cTn>
                        </p:par>
                        <p:par>
                          <p:cTn id="11" fill="hold">
                            <p:stCondLst>
                              <p:cond delay="1500"/>
                            </p:stCondLst>
                            <p:childTnLst>
                              <p:par>
                                <p:cTn id="12" presetClass="entr" nodeType="afterEffect" presetSubtype="8" presetID="22" grpId="1" fill="hold">
                                  <p:stCondLst>
                                    <p:cond delay="0"/>
                                  </p:stCondLst>
                                  <p:iterate type="el" backwards="0">
                                    <p:tmAbs val="0"/>
                                  </p:iterate>
                                  <p:childTnLst>
                                    <p:set>
                                      <p:cBhvr>
                                        <p:cTn id="13" fill="hold"/>
                                        <p:tgtEl>
                                          <p:spTgt spid="396">
                                            <p:txEl>
                                              <p:pRg st="1" end="1"/>
                                            </p:txEl>
                                          </p:spTgt>
                                        </p:tgtEl>
                                        <p:attrNameLst>
                                          <p:attrName>style.visibility</p:attrName>
                                        </p:attrNameLst>
                                      </p:cBhvr>
                                      <p:to>
                                        <p:strVal val="visible"/>
                                      </p:to>
                                    </p:set>
                                    <p:animEffect filter="wipe(left)" transition="in">
                                      <p:cBhvr>
                                        <p:cTn id="14" dur="1500"/>
                                        <p:tgtEl>
                                          <p:spTgt spid="396">
                                            <p:txEl>
                                              <p:pRg st="1" end="1"/>
                                            </p:txEl>
                                          </p:spTgt>
                                        </p:tgtEl>
                                      </p:cBhvr>
                                    </p:animEffect>
                                  </p:childTnLst>
                                </p:cTn>
                              </p:par>
                            </p:childTnLst>
                          </p:cTn>
                        </p:par>
                        <p:par>
                          <p:cTn id="15" fill="hold">
                            <p:stCondLst>
                              <p:cond delay="3000"/>
                            </p:stCondLst>
                            <p:childTnLst>
                              <p:par>
                                <p:cTn id="16" presetClass="entr" nodeType="afterEffect" presetSubtype="8" presetID="22" grpId="1" fill="hold">
                                  <p:stCondLst>
                                    <p:cond delay="0"/>
                                  </p:stCondLst>
                                  <p:iterate type="el" backwards="0">
                                    <p:tmAbs val="0"/>
                                  </p:iterate>
                                  <p:childTnLst>
                                    <p:set>
                                      <p:cBhvr>
                                        <p:cTn id="17" fill="hold"/>
                                        <p:tgtEl>
                                          <p:spTgt spid="396">
                                            <p:txEl>
                                              <p:pRg st="2" end="2"/>
                                            </p:txEl>
                                          </p:spTgt>
                                        </p:tgtEl>
                                        <p:attrNameLst>
                                          <p:attrName>style.visibility</p:attrName>
                                        </p:attrNameLst>
                                      </p:cBhvr>
                                      <p:to>
                                        <p:strVal val="visible"/>
                                      </p:to>
                                    </p:set>
                                    <p:animEffect filter="wipe(left)" transition="in">
                                      <p:cBhvr>
                                        <p:cTn id="18" dur="1500"/>
                                        <p:tgtEl>
                                          <p:spTgt spid="396">
                                            <p:txEl>
                                              <p:pRg st="2" end="2"/>
                                            </p:txEl>
                                          </p:spTgt>
                                        </p:tgtEl>
                                      </p:cBhvr>
                                    </p:animEffect>
                                  </p:childTnLst>
                                </p:cTn>
                              </p:par>
                            </p:childTnLst>
                          </p:cTn>
                        </p:par>
                        <p:par>
                          <p:cTn id="19" fill="hold">
                            <p:stCondLst>
                              <p:cond delay="4500"/>
                            </p:stCondLst>
                            <p:childTnLst>
                              <p:par>
                                <p:cTn id="20" presetClass="entr" nodeType="afterEffect" presetSubtype="8" presetID="22" grpId="1" fill="hold">
                                  <p:stCondLst>
                                    <p:cond delay="0"/>
                                  </p:stCondLst>
                                  <p:iterate type="el" backwards="0">
                                    <p:tmAbs val="0"/>
                                  </p:iterate>
                                  <p:childTnLst>
                                    <p:set>
                                      <p:cBhvr>
                                        <p:cTn id="21" fill="hold"/>
                                        <p:tgtEl>
                                          <p:spTgt spid="396">
                                            <p:txEl>
                                              <p:pRg st="3" end="3"/>
                                            </p:txEl>
                                          </p:spTgt>
                                        </p:tgtEl>
                                        <p:attrNameLst>
                                          <p:attrName>style.visibility</p:attrName>
                                        </p:attrNameLst>
                                      </p:cBhvr>
                                      <p:to>
                                        <p:strVal val="visible"/>
                                      </p:to>
                                    </p:set>
                                    <p:animEffect filter="wipe(left)" transition="in">
                                      <p:cBhvr>
                                        <p:cTn id="22" dur="1500"/>
                                        <p:tgtEl>
                                          <p:spTgt spid="396">
                                            <p:txEl>
                                              <p:pRg st="3" end="3"/>
                                            </p:txEl>
                                          </p:spTgt>
                                        </p:tgtEl>
                                      </p:cBhvr>
                                    </p:animEffect>
                                  </p:childTnLst>
                                </p:cTn>
                              </p:par>
                            </p:childTnLst>
                          </p:cTn>
                        </p:par>
                        <p:par>
                          <p:cTn id="23" fill="hold">
                            <p:stCondLst>
                              <p:cond delay="6000"/>
                            </p:stCondLst>
                            <p:childTnLst>
                              <p:par>
                                <p:cTn id="24" presetClass="entr" nodeType="afterEffect" presetSubtype="8" presetID="22" grpId="1" fill="hold">
                                  <p:stCondLst>
                                    <p:cond delay="0"/>
                                  </p:stCondLst>
                                  <p:iterate type="el" backwards="0">
                                    <p:tmAbs val="0"/>
                                  </p:iterate>
                                  <p:childTnLst>
                                    <p:set>
                                      <p:cBhvr>
                                        <p:cTn id="25" fill="hold"/>
                                        <p:tgtEl>
                                          <p:spTgt spid="396">
                                            <p:txEl>
                                              <p:pRg st="4" end="4"/>
                                            </p:txEl>
                                          </p:spTgt>
                                        </p:tgtEl>
                                        <p:attrNameLst>
                                          <p:attrName>style.visibility</p:attrName>
                                        </p:attrNameLst>
                                      </p:cBhvr>
                                      <p:to>
                                        <p:strVal val="visible"/>
                                      </p:to>
                                    </p:set>
                                    <p:animEffect filter="wipe(left)" transition="in">
                                      <p:cBhvr>
                                        <p:cTn id="26" dur="1500"/>
                                        <p:tgtEl>
                                          <p:spTgt spid="396">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8" presetID="22" grpId="1" fill="hold">
                                  <p:stCondLst>
                                    <p:cond delay="0"/>
                                  </p:stCondLst>
                                  <p:iterate type="el" backwards="0">
                                    <p:tmAbs val="0"/>
                                  </p:iterate>
                                  <p:childTnLst>
                                    <p:set>
                                      <p:cBhvr>
                                        <p:cTn id="30" fill="hold"/>
                                        <p:tgtEl>
                                          <p:spTgt spid="396">
                                            <p:txEl>
                                              <p:pRg st="5" end="5"/>
                                            </p:txEl>
                                          </p:spTgt>
                                        </p:tgtEl>
                                        <p:attrNameLst>
                                          <p:attrName>style.visibility</p:attrName>
                                        </p:attrNameLst>
                                      </p:cBhvr>
                                      <p:to>
                                        <p:strVal val="visible"/>
                                      </p:to>
                                    </p:set>
                                    <p:animEffect filter="wipe(left)" transition="in">
                                      <p:cBhvr>
                                        <p:cTn id="31" dur="1500"/>
                                        <p:tgtEl>
                                          <p:spTgt spid="396">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8" presetID="22" grpId="1" fill="hold">
                                  <p:stCondLst>
                                    <p:cond delay="0"/>
                                  </p:stCondLst>
                                  <p:iterate type="el" backwards="0">
                                    <p:tmAbs val="0"/>
                                  </p:iterate>
                                  <p:childTnLst>
                                    <p:set>
                                      <p:cBhvr>
                                        <p:cTn id="35" fill="hold"/>
                                        <p:tgtEl>
                                          <p:spTgt spid="396">
                                            <p:txEl>
                                              <p:pRg st="6" end="6"/>
                                            </p:txEl>
                                          </p:spTgt>
                                        </p:tgtEl>
                                        <p:attrNameLst>
                                          <p:attrName>style.visibility</p:attrName>
                                        </p:attrNameLst>
                                      </p:cBhvr>
                                      <p:to>
                                        <p:strVal val="visible"/>
                                      </p:to>
                                    </p:set>
                                    <p:animEffect filter="wipe(left)" transition="in">
                                      <p:cBhvr>
                                        <p:cTn id="36" dur="1500"/>
                                        <p:tgtEl>
                                          <p:spTgt spid="396">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8" presetID="22" grpId="1" fill="hold">
                                  <p:stCondLst>
                                    <p:cond delay="0"/>
                                  </p:stCondLst>
                                  <p:iterate type="el" backwards="0">
                                    <p:tmAbs val="0"/>
                                  </p:iterate>
                                  <p:childTnLst>
                                    <p:set>
                                      <p:cBhvr>
                                        <p:cTn id="40" fill="hold"/>
                                        <p:tgtEl>
                                          <p:spTgt spid="396">
                                            <p:txEl>
                                              <p:pRg st="7" end="7"/>
                                            </p:txEl>
                                          </p:spTgt>
                                        </p:tgtEl>
                                        <p:attrNameLst>
                                          <p:attrName>style.visibility</p:attrName>
                                        </p:attrNameLst>
                                      </p:cBhvr>
                                      <p:to>
                                        <p:strVal val="visible"/>
                                      </p:to>
                                    </p:set>
                                    <p:animEffect filter="wipe(left)" transition="in">
                                      <p:cBhvr>
                                        <p:cTn id="41" dur="1500"/>
                                        <p:tgtEl>
                                          <p:spTgt spid="396">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Class="entr" nodeType="clickEffect" presetSubtype="8" presetID="22" grpId="1" fill="hold">
                                  <p:stCondLst>
                                    <p:cond delay="0"/>
                                  </p:stCondLst>
                                  <p:iterate type="el" backwards="0">
                                    <p:tmAbs val="0"/>
                                  </p:iterate>
                                  <p:childTnLst>
                                    <p:set>
                                      <p:cBhvr>
                                        <p:cTn id="45" fill="hold"/>
                                        <p:tgtEl>
                                          <p:spTgt spid="396">
                                            <p:txEl>
                                              <p:pRg st="8" end="8"/>
                                            </p:txEl>
                                          </p:spTgt>
                                        </p:tgtEl>
                                        <p:attrNameLst>
                                          <p:attrName>style.visibility</p:attrName>
                                        </p:attrNameLst>
                                      </p:cBhvr>
                                      <p:to>
                                        <p:strVal val="visible"/>
                                      </p:to>
                                    </p:set>
                                    <p:animEffect filter="wipe(left)" transition="in">
                                      <p:cBhvr>
                                        <p:cTn id="46" dur="1500"/>
                                        <p:tgtEl>
                                          <p:spTgt spid="396">
                                            <p:txEl>
                                              <p:pRg st="8" end="8"/>
                                            </p:txEl>
                                          </p:spTgt>
                                        </p:tgtEl>
                                      </p:cBhvr>
                                    </p:animEffect>
                                  </p:childTnLst>
                                </p:cTn>
                              </p:par>
                            </p:childTnLst>
                          </p:cTn>
                        </p:par>
                      </p:childTnLst>
                    </p:cTn>
                  </p:par>
                  <p:par>
                    <p:cTn id="47" fill="hold">
                      <p:stCondLst>
                        <p:cond delay="indefinite"/>
                      </p:stCondLst>
                      <p:childTnLst>
                        <p:par>
                          <p:cTn id="48" fill="hold">
                            <p:stCondLst>
                              <p:cond delay="0"/>
                            </p:stCondLst>
                            <p:childTnLst>
                              <p:par>
                                <p:cTn id="49" presetClass="entr" nodeType="clickEffect" presetSubtype="8" presetID="22" grpId="1" fill="hold">
                                  <p:stCondLst>
                                    <p:cond delay="0"/>
                                  </p:stCondLst>
                                  <p:iterate type="el" backwards="0">
                                    <p:tmAbs val="0"/>
                                  </p:iterate>
                                  <p:childTnLst>
                                    <p:set>
                                      <p:cBhvr>
                                        <p:cTn id="50" fill="hold"/>
                                        <p:tgtEl>
                                          <p:spTgt spid="396">
                                            <p:txEl>
                                              <p:pRg st="9" end="9"/>
                                            </p:txEl>
                                          </p:spTgt>
                                        </p:tgtEl>
                                        <p:attrNameLst>
                                          <p:attrName>style.visibility</p:attrName>
                                        </p:attrNameLst>
                                      </p:cBhvr>
                                      <p:to>
                                        <p:strVal val="visible"/>
                                      </p:to>
                                    </p:set>
                                    <p:animEffect filter="wipe(left)" transition="in">
                                      <p:cBhvr>
                                        <p:cTn id="51" dur="1500"/>
                                        <p:tgtEl>
                                          <p:spTgt spid="396">
                                            <p:txEl>
                                              <p:pRg st="9" end="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6"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3" name="Positive Mistake Correction…"/>
          <p:cNvSpPr txBox="1"/>
          <p:nvPr>
            <p:ph type="title"/>
          </p:nvPr>
        </p:nvSpPr>
        <p:spPr>
          <a:xfrm>
            <a:off x="-1816100" y="58542"/>
            <a:ext cx="13017500" cy="2020586"/>
          </a:xfrm>
          <a:prstGeom prst="rect">
            <a:avLst/>
          </a:prstGeom>
          <a:solidFill>
            <a:schemeClr val="accent1"/>
          </a:solidFill>
        </p:spPr>
        <p:txBody>
          <a:bodyPr/>
          <a:lstStyle/>
          <a:p>
            <a:pPr defTabSz="338835">
              <a:defRPr sz="5300" u="sng">
                <a:latin typeface="Palatino"/>
                <a:ea typeface="Palatino"/>
                <a:cs typeface="Palatino"/>
                <a:sym typeface="Palatino"/>
              </a:defRPr>
            </a:pPr>
            <a:r>
              <a:t>P</a:t>
            </a:r>
            <a:r>
              <a:rPr u="none"/>
              <a:t>ositive Mistake Correction</a:t>
            </a:r>
            <a:endParaRPr>
              <a:solidFill>
                <a:srgbClr val="FAFB03"/>
              </a:solidFill>
            </a:endParaRPr>
          </a:p>
          <a:p>
            <a:pPr defTabSz="338835">
              <a:defRPr sz="3100">
                <a:solidFill>
                  <a:srgbClr val="F3FFF1"/>
                </a:solidFill>
                <a:latin typeface="Palatino"/>
                <a:ea typeface="Palatino"/>
                <a:cs typeface="Palatino"/>
                <a:sym typeface="Palatino"/>
              </a:defRPr>
            </a:pPr>
            <a:r>
              <a:t>Pare</a:t>
            </a:r>
            <a:r>
              <a:rPr>
                <a:solidFill>
                  <a:srgbClr val="F1FFFF"/>
                </a:solidFill>
              </a:rPr>
              <a:t>nts and teachers hold a major key! </a:t>
            </a:r>
          </a:p>
        </p:txBody>
      </p:sp>
      <p:sp>
        <p:nvSpPr>
          <p:cNvPr id="404" name="Avoid saying: “But you know this!”…"/>
          <p:cNvSpPr txBox="1"/>
          <p:nvPr>
            <p:ph type="body" idx="1"/>
          </p:nvPr>
        </p:nvSpPr>
        <p:spPr>
          <a:xfrm>
            <a:off x="235734" y="2121867"/>
            <a:ext cx="13317209" cy="7184102"/>
          </a:xfrm>
          <a:prstGeom prst="rect">
            <a:avLst/>
          </a:prstGeom>
        </p:spPr>
        <p:txBody>
          <a:bodyPr lIns="0" tIns="0" rIns="0" bIns="0"/>
          <a:lstStyle/>
          <a:p>
            <a:pPr marL="0" indent="0" defTabSz="292100">
              <a:spcBef>
                <a:spcPts val="1200"/>
              </a:spcBef>
              <a:buSzTx/>
              <a:buNone/>
              <a:defRPr b="1" sz="3000">
                <a:solidFill>
                  <a:srgbClr val="000000"/>
                </a:solidFill>
              </a:defRPr>
            </a:pPr>
            <a:r>
              <a:t>Avoid saying: “But you know this!” or “Remember?”</a:t>
            </a:r>
          </a:p>
          <a:p>
            <a:pPr marL="0" indent="0" defTabSz="292100">
              <a:spcBef>
                <a:spcPts val="1200"/>
              </a:spcBef>
              <a:buSzTx/>
              <a:buNone/>
              <a:defRPr b="1" sz="3000">
                <a:solidFill>
                  <a:srgbClr val="000000"/>
                </a:solidFill>
              </a:defRPr>
            </a:pPr>
            <a:r>
              <a:t> Instead of pointing out mistakes, say, “You got THIS part right! NOW let’s check THAT part!” </a:t>
            </a:r>
          </a:p>
          <a:p>
            <a:pPr marL="0" indent="0" defTabSz="292100">
              <a:spcBef>
                <a:spcPts val="1200"/>
              </a:spcBef>
              <a:buSzTx/>
              <a:buNone/>
              <a:defRPr b="1" sz="3000">
                <a:solidFill>
                  <a:srgbClr val="000000"/>
                </a:solidFill>
              </a:defRPr>
            </a:pPr>
            <a:r>
              <a:t>Student read “invention” for “invitation”…</a:t>
            </a:r>
          </a:p>
          <a:p>
            <a:pPr lvl="2" marL="0" indent="761998" defTabSz="292100">
              <a:spcBef>
                <a:spcPts val="1200"/>
              </a:spcBef>
              <a:buSzTx/>
              <a:buNone/>
              <a:defRPr b="1" sz="3000">
                <a:solidFill>
                  <a:srgbClr val="000000"/>
                </a:solidFill>
              </a:defRPr>
            </a:pPr>
            <a:r>
              <a:t>“You got the BEGINNING and the ENDING RIGHT!”</a:t>
            </a:r>
          </a:p>
          <a:p>
            <a:pPr lvl="2" marL="0" indent="761998" defTabSz="292100">
              <a:spcBef>
                <a:spcPts val="1200"/>
              </a:spcBef>
              <a:buSzTx/>
              <a:buNone/>
              <a:defRPr b="1" sz="3000">
                <a:solidFill>
                  <a:srgbClr val="000000"/>
                </a:solidFill>
              </a:defRPr>
            </a:pPr>
            <a:r>
              <a:t> “NOW let’s check the INSIDE of that word!”</a:t>
            </a:r>
          </a:p>
          <a:p>
            <a:pPr marL="0" indent="0" defTabSz="292100">
              <a:spcBef>
                <a:spcPts val="1200"/>
              </a:spcBef>
              <a:buSzTx/>
              <a:buNone/>
              <a:defRPr b="1" sz="3000">
                <a:solidFill>
                  <a:srgbClr val="000000"/>
                </a:solidFill>
              </a:defRPr>
            </a:pPr>
            <a:r>
              <a:t>Help them save face.</a:t>
            </a:r>
          </a:p>
          <a:p>
            <a:pPr lvl="1" marL="0" indent="762000">
              <a:buSzTx/>
              <a:buNone/>
              <a:defRPr b="1" sz="2100">
                <a:solidFill>
                  <a:srgbClr val="000000"/>
                </a:solidFill>
              </a:defRPr>
            </a:pPr>
            <a:r>
              <a:t>“I find that focusing on what he gets RIGHT works wonders.” </a:t>
            </a:r>
            <a:r>
              <a:rPr sz="1100"/>
              <a:t>(age 13)</a:t>
            </a:r>
          </a:p>
        </p:txBody>
      </p:sp>
      <p:pic>
        <p:nvPicPr>
          <p:cNvPr id="405" name="Image" descr="Image"/>
          <p:cNvPicPr>
            <a:picLocks noChangeAspect="1"/>
          </p:cNvPicPr>
          <p:nvPr/>
        </p:nvPicPr>
        <p:blipFill>
          <a:blip r:embed="rId3">
            <a:extLst/>
          </a:blip>
          <a:stretch>
            <a:fillRect/>
          </a:stretch>
        </p:blipFill>
        <p:spPr>
          <a:xfrm>
            <a:off x="10011047" y="-45897"/>
            <a:ext cx="2229467" cy="222946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14:prism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4">
                                            <p:bg/>
                                          </p:spTgt>
                                        </p:tgtEl>
                                        <p:attrNameLst>
                                          <p:attrName>style.visibility</p:attrName>
                                        </p:attrNameLst>
                                      </p:cBhvr>
                                      <p:to>
                                        <p:strVal val="visible"/>
                                      </p:to>
                                    </p:set>
                                    <p:animEffect filter="wipe(left)" transition="in">
                                      <p:cBhvr>
                                        <p:cTn id="7" dur="1500"/>
                                        <p:tgtEl>
                                          <p:spTgt spid="40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04">
                                            <p:txEl>
                                              <p:pRg st="0" end="0"/>
                                            </p:txEl>
                                          </p:spTgt>
                                        </p:tgtEl>
                                        <p:attrNameLst>
                                          <p:attrName>style.visibility</p:attrName>
                                        </p:attrNameLst>
                                      </p:cBhvr>
                                      <p:to>
                                        <p:strVal val="visible"/>
                                      </p:to>
                                    </p:set>
                                    <p:animEffect filter="wipe(left)" transition="in">
                                      <p:cBhvr>
                                        <p:cTn id="10" dur="1500"/>
                                        <p:tgtEl>
                                          <p:spTgt spid="404">
                                            <p:txEl>
                                              <p:pRg st="0" end="0"/>
                                            </p:txEl>
                                          </p:spTgt>
                                        </p:tgtEl>
                                      </p:cBhvr>
                                    </p:animEffect>
                                  </p:childTnLst>
                                </p:cTn>
                              </p:par>
                            </p:childTnLst>
                          </p:cTn>
                        </p:par>
                        <p:par>
                          <p:cTn id="11" fill="hold">
                            <p:stCondLst>
                              <p:cond delay="1500"/>
                            </p:stCondLst>
                            <p:childTnLst>
                              <p:par>
                                <p:cTn id="12" presetClass="entr" nodeType="afterEffect" presetSubtype="8" presetID="22" grpId="1" fill="hold">
                                  <p:stCondLst>
                                    <p:cond delay="0"/>
                                  </p:stCondLst>
                                  <p:iterate type="el" backwards="0">
                                    <p:tmAbs val="0"/>
                                  </p:iterate>
                                  <p:childTnLst>
                                    <p:set>
                                      <p:cBhvr>
                                        <p:cTn id="13" fill="hold"/>
                                        <p:tgtEl>
                                          <p:spTgt spid="404">
                                            <p:txEl>
                                              <p:pRg st="1" end="1"/>
                                            </p:txEl>
                                          </p:spTgt>
                                        </p:tgtEl>
                                        <p:attrNameLst>
                                          <p:attrName>style.visibility</p:attrName>
                                        </p:attrNameLst>
                                      </p:cBhvr>
                                      <p:to>
                                        <p:strVal val="visible"/>
                                      </p:to>
                                    </p:set>
                                    <p:animEffect filter="wipe(left)" transition="in">
                                      <p:cBhvr>
                                        <p:cTn id="14" dur="1500"/>
                                        <p:tgtEl>
                                          <p:spTgt spid="40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1" fill="hold">
                                  <p:stCondLst>
                                    <p:cond delay="0"/>
                                  </p:stCondLst>
                                  <p:iterate type="el" backwards="0">
                                    <p:tmAbs val="0"/>
                                  </p:iterate>
                                  <p:childTnLst>
                                    <p:set>
                                      <p:cBhvr>
                                        <p:cTn id="18" fill="hold"/>
                                        <p:tgtEl>
                                          <p:spTgt spid="404">
                                            <p:txEl>
                                              <p:pRg st="2" end="2"/>
                                            </p:txEl>
                                          </p:spTgt>
                                        </p:tgtEl>
                                        <p:attrNameLst>
                                          <p:attrName>style.visibility</p:attrName>
                                        </p:attrNameLst>
                                      </p:cBhvr>
                                      <p:to>
                                        <p:strVal val="visible"/>
                                      </p:to>
                                    </p:set>
                                    <p:animEffect filter="wipe(left)" transition="in">
                                      <p:cBhvr>
                                        <p:cTn id="19" dur="1500"/>
                                        <p:tgtEl>
                                          <p:spTgt spid="40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8" presetID="22" grpId="1" fill="hold">
                                  <p:stCondLst>
                                    <p:cond delay="0"/>
                                  </p:stCondLst>
                                  <p:iterate type="el" backwards="0">
                                    <p:tmAbs val="0"/>
                                  </p:iterate>
                                  <p:childTnLst>
                                    <p:set>
                                      <p:cBhvr>
                                        <p:cTn id="23" fill="hold"/>
                                        <p:tgtEl>
                                          <p:spTgt spid="404">
                                            <p:txEl>
                                              <p:pRg st="3" end="3"/>
                                            </p:txEl>
                                          </p:spTgt>
                                        </p:tgtEl>
                                        <p:attrNameLst>
                                          <p:attrName>style.visibility</p:attrName>
                                        </p:attrNameLst>
                                      </p:cBhvr>
                                      <p:to>
                                        <p:strVal val="visible"/>
                                      </p:to>
                                    </p:set>
                                    <p:animEffect filter="wipe(left)" transition="in">
                                      <p:cBhvr>
                                        <p:cTn id="24" dur="1500"/>
                                        <p:tgtEl>
                                          <p:spTgt spid="404">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8" presetID="22" grpId="1" fill="hold">
                                  <p:stCondLst>
                                    <p:cond delay="0"/>
                                  </p:stCondLst>
                                  <p:iterate type="el" backwards="0">
                                    <p:tmAbs val="0"/>
                                  </p:iterate>
                                  <p:childTnLst>
                                    <p:set>
                                      <p:cBhvr>
                                        <p:cTn id="28" fill="hold"/>
                                        <p:tgtEl>
                                          <p:spTgt spid="404">
                                            <p:txEl>
                                              <p:pRg st="4" end="4"/>
                                            </p:txEl>
                                          </p:spTgt>
                                        </p:tgtEl>
                                        <p:attrNameLst>
                                          <p:attrName>style.visibility</p:attrName>
                                        </p:attrNameLst>
                                      </p:cBhvr>
                                      <p:to>
                                        <p:strVal val="visible"/>
                                      </p:to>
                                    </p:set>
                                    <p:animEffect filter="wipe(left)" transition="in">
                                      <p:cBhvr>
                                        <p:cTn id="29" dur="1500"/>
                                        <p:tgtEl>
                                          <p:spTgt spid="404">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8" presetID="22" grpId="1" fill="hold">
                                  <p:stCondLst>
                                    <p:cond delay="0"/>
                                  </p:stCondLst>
                                  <p:iterate type="el" backwards="0">
                                    <p:tmAbs val="0"/>
                                  </p:iterate>
                                  <p:childTnLst>
                                    <p:set>
                                      <p:cBhvr>
                                        <p:cTn id="33" fill="hold"/>
                                        <p:tgtEl>
                                          <p:spTgt spid="404">
                                            <p:txEl>
                                              <p:pRg st="5" end="5"/>
                                            </p:txEl>
                                          </p:spTgt>
                                        </p:tgtEl>
                                        <p:attrNameLst>
                                          <p:attrName>style.visibility</p:attrName>
                                        </p:attrNameLst>
                                      </p:cBhvr>
                                      <p:to>
                                        <p:strVal val="visible"/>
                                      </p:to>
                                    </p:set>
                                    <p:animEffect filter="wipe(left)" transition="in">
                                      <p:cBhvr>
                                        <p:cTn id="34" dur="1500"/>
                                        <p:tgtEl>
                                          <p:spTgt spid="404">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8" presetID="22" grpId="1" fill="hold">
                                  <p:stCondLst>
                                    <p:cond delay="0"/>
                                  </p:stCondLst>
                                  <p:iterate type="el" backwards="0">
                                    <p:tmAbs val="0"/>
                                  </p:iterate>
                                  <p:childTnLst>
                                    <p:set>
                                      <p:cBhvr>
                                        <p:cTn id="38" fill="hold"/>
                                        <p:tgtEl>
                                          <p:spTgt spid="404">
                                            <p:txEl>
                                              <p:pRg st="6" end="6"/>
                                            </p:txEl>
                                          </p:spTgt>
                                        </p:tgtEl>
                                        <p:attrNameLst>
                                          <p:attrName>style.visibility</p:attrName>
                                        </p:attrNameLst>
                                      </p:cBhvr>
                                      <p:to>
                                        <p:strVal val="visible"/>
                                      </p:to>
                                    </p:set>
                                    <p:animEffect filter="wipe(left)" transition="in">
                                      <p:cBhvr>
                                        <p:cTn id="39" dur="1500"/>
                                        <p:tgtEl>
                                          <p:spTgt spid="404">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4"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Positive Mistake Correction…"/>
          <p:cNvSpPr txBox="1"/>
          <p:nvPr>
            <p:ph type="title"/>
          </p:nvPr>
        </p:nvSpPr>
        <p:spPr>
          <a:xfrm>
            <a:off x="-1816100" y="58541"/>
            <a:ext cx="13017500" cy="1987314"/>
          </a:xfrm>
          <a:prstGeom prst="rect">
            <a:avLst/>
          </a:prstGeom>
          <a:solidFill>
            <a:schemeClr val="accent1"/>
          </a:solidFill>
        </p:spPr>
        <p:txBody>
          <a:bodyPr/>
          <a:lstStyle/>
          <a:p>
            <a:pPr defTabSz="338835">
              <a:defRPr sz="5300" u="sng">
                <a:latin typeface="Palatino"/>
                <a:ea typeface="Palatino"/>
                <a:cs typeface="Palatino"/>
                <a:sym typeface="Palatino"/>
              </a:defRPr>
            </a:pPr>
            <a:r>
              <a:t>P</a:t>
            </a:r>
            <a:r>
              <a:rPr u="none"/>
              <a:t>ositive Mistake Correction</a:t>
            </a:r>
            <a:endParaRPr>
              <a:solidFill>
                <a:srgbClr val="FAFB03"/>
              </a:solidFill>
            </a:endParaRPr>
          </a:p>
          <a:p>
            <a:pPr defTabSz="338835">
              <a:defRPr sz="3100">
                <a:solidFill>
                  <a:srgbClr val="F3FFF1"/>
                </a:solidFill>
                <a:latin typeface="Palatino"/>
                <a:ea typeface="Palatino"/>
                <a:cs typeface="Palatino"/>
                <a:sym typeface="Palatino"/>
              </a:defRPr>
            </a:pPr>
            <a:r>
              <a:t>Pare</a:t>
            </a:r>
            <a:r>
              <a:rPr>
                <a:solidFill>
                  <a:srgbClr val="F1FFFF"/>
                </a:solidFill>
              </a:rPr>
              <a:t>nts and teachers hold a major key! </a:t>
            </a:r>
          </a:p>
        </p:txBody>
      </p:sp>
      <p:sp>
        <p:nvSpPr>
          <p:cNvPr id="410" name="We’ve got to help our students feel like “YES! I’m good at this” rather than feeling they’re always wrong. We want them to feel we think they “hung the moon.”…"/>
          <p:cNvSpPr txBox="1"/>
          <p:nvPr>
            <p:ph type="body" idx="1"/>
          </p:nvPr>
        </p:nvSpPr>
        <p:spPr>
          <a:xfrm>
            <a:off x="42034" y="2953181"/>
            <a:ext cx="13004802" cy="5306867"/>
          </a:xfrm>
          <a:prstGeom prst="rect">
            <a:avLst/>
          </a:prstGeom>
        </p:spPr>
        <p:txBody>
          <a:bodyPr lIns="0" tIns="0" rIns="0" bIns="0"/>
          <a:lstStyle/>
          <a:p>
            <a:pPr lvl="2" marL="0" indent="762000" defTabSz="292100">
              <a:spcBef>
                <a:spcPts val="1200"/>
              </a:spcBef>
              <a:buSzTx/>
              <a:buNone/>
              <a:defRPr b="1" sz="3500">
                <a:solidFill>
                  <a:srgbClr val="000000"/>
                </a:solidFill>
              </a:defRPr>
            </a:pPr>
            <a:r>
              <a:t>We need our students saying, “YES! I’m good at this!” rather than feeling they’re always wrong.</a:t>
            </a:r>
          </a:p>
          <a:p>
            <a:pPr lvl="2" marL="0" indent="762000" defTabSz="292100">
              <a:spcBef>
                <a:spcPts val="1200"/>
              </a:spcBef>
              <a:buSzTx/>
              <a:buNone/>
              <a:defRPr b="1" sz="3500">
                <a:solidFill>
                  <a:srgbClr val="000000"/>
                </a:solidFill>
              </a:defRPr>
            </a:pPr>
            <a:r>
              <a:t>If they even sense our frustration, the amygdala sees that as danger. </a:t>
            </a:r>
          </a:p>
          <a:p>
            <a:pPr lvl="2" marL="0" indent="762000" defTabSz="292100">
              <a:spcBef>
                <a:spcPts val="1200"/>
              </a:spcBef>
              <a:buSzTx/>
              <a:buNone/>
              <a:defRPr b="1" sz="3500">
                <a:solidFill>
                  <a:srgbClr val="000000"/>
                </a:solidFill>
              </a:defRPr>
            </a:pPr>
            <a:r>
              <a:t>Teen with traumatic brain injury: “I can talk but I forgot how.”</a:t>
            </a:r>
          </a:p>
          <a:p>
            <a:pPr marL="0" indent="317500" algn="ctr" defTabSz="292100">
              <a:spcBef>
                <a:spcPts val="1200"/>
              </a:spcBef>
              <a:buSzTx/>
              <a:buNone/>
              <a:defRPr b="1" sz="2500">
                <a:solidFill>
                  <a:srgbClr val="000000"/>
                </a:solidFill>
              </a:defRPr>
            </a:pPr>
            <a:r>
              <a:t>Ted Talks: Rita Pierson, Angela Duckworth, Carol Dweck   </a:t>
            </a:r>
            <a:r>
              <a:rPr sz="2800"/>
              <a:t>                </a:t>
            </a:r>
          </a:p>
        </p:txBody>
      </p:sp>
      <p:pic>
        <p:nvPicPr>
          <p:cNvPr id="411" name="Image" descr="Image"/>
          <p:cNvPicPr>
            <a:picLocks noChangeAspect="1"/>
          </p:cNvPicPr>
          <p:nvPr/>
        </p:nvPicPr>
        <p:blipFill>
          <a:blip r:embed="rId3">
            <a:extLst/>
          </a:blip>
          <a:stretch>
            <a:fillRect/>
          </a:stretch>
        </p:blipFill>
        <p:spPr>
          <a:xfrm>
            <a:off x="9474672" y="-45897"/>
            <a:ext cx="2765844" cy="276584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10">
                                            <p:bg/>
                                          </p:spTgt>
                                        </p:tgtEl>
                                        <p:attrNameLst>
                                          <p:attrName>style.visibility</p:attrName>
                                        </p:attrNameLst>
                                      </p:cBhvr>
                                      <p:to>
                                        <p:strVal val="visible"/>
                                      </p:to>
                                    </p:set>
                                    <p:animEffect filter="wipe(left)" transition="in">
                                      <p:cBhvr>
                                        <p:cTn id="7" dur="1000"/>
                                        <p:tgtEl>
                                          <p:spTgt spid="41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10">
                                            <p:txEl>
                                              <p:pRg st="0" end="0"/>
                                            </p:txEl>
                                          </p:spTgt>
                                        </p:tgtEl>
                                        <p:attrNameLst>
                                          <p:attrName>style.visibility</p:attrName>
                                        </p:attrNameLst>
                                      </p:cBhvr>
                                      <p:to>
                                        <p:strVal val="visible"/>
                                      </p:to>
                                    </p:set>
                                    <p:animEffect filter="wipe(left)" transition="in">
                                      <p:cBhvr>
                                        <p:cTn id="10" dur="1000"/>
                                        <p:tgtEl>
                                          <p:spTgt spid="410">
                                            <p:txEl>
                                              <p:pRg st="0" end="0"/>
                                            </p:txEl>
                                          </p:spTgt>
                                        </p:tgtEl>
                                      </p:cBhvr>
                                    </p:animEffect>
                                  </p:childTnLst>
                                </p:cTn>
                              </p:par>
                            </p:childTnLst>
                          </p:cTn>
                        </p:par>
                        <p:par>
                          <p:cTn id="11" fill="hold">
                            <p:stCondLst>
                              <p:cond delay="1000"/>
                            </p:stCondLst>
                            <p:childTnLst>
                              <p:par>
                                <p:cTn id="12" presetClass="entr" nodeType="afterEffect" presetSubtype="8" presetID="22" grpId="1" fill="hold">
                                  <p:stCondLst>
                                    <p:cond delay="0"/>
                                  </p:stCondLst>
                                  <p:iterate type="el" backwards="0">
                                    <p:tmAbs val="0"/>
                                  </p:iterate>
                                  <p:childTnLst>
                                    <p:set>
                                      <p:cBhvr>
                                        <p:cTn id="13" fill="hold"/>
                                        <p:tgtEl>
                                          <p:spTgt spid="410">
                                            <p:txEl>
                                              <p:pRg st="1" end="1"/>
                                            </p:txEl>
                                          </p:spTgt>
                                        </p:tgtEl>
                                        <p:attrNameLst>
                                          <p:attrName>style.visibility</p:attrName>
                                        </p:attrNameLst>
                                      </p:cBhvr>
                                      <p:to>
                                        <p:strVal val="visible"/>
                                      </p:to>
                                    </p:set>
                                    <p:animEffect filter="wipe(left)" transition="in">
                                      <p:cBhvr>
                                        <p:cTn id="14" dur="1000"/>
                                        <p:tgtEl>
                                          <p:spTgt spid="410">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1" fill="hold">
                                  <p:stCondLst>
                                    <p:cond delay="0"/>
                                  </p:stCondLst>
                                  <p:iterate type="el" backwards="0">
                                    <p:tmAbs val="0"/>
                                  </p:iterate>
                                  <p:childTnLst>
                                    <p:set>
                                      <p:cBhvr>
                                        <p:cTn id="18" fill="hold"/>
                                        <p:tgtEl>
                                          <p:spTgt spid="410">
                                            <p:txEl>
                                              <p:pRg st="2" end="2"/>
                                            </p:txEl>
                                          </p:spTgt>
                                        </p:tgtEl>
                                        <p:attrNameLst>
                                          <p:attrName>style.visibility</p:attrName>
                                        </p:attrNameLst>
                                      </p:cBhvr>
                                      <p:to>
                                        <p:strVal val="visible"/>
                                      </p:to>
                                    </p:set>
                                    <p:animEffect filter="wipe(left)" transition="in">
                                      <p:cBhvr>
                                        <p:cTn id="19" dur="1000"/>
                                        <p:tgtEl>
                                          <p:spTgt spid="410">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8" presetID="22" grpId="1" fill="hold">
                                  <p:stCondLst>
                                    <p:cond delay="0"/>
                                  </p:stCondLst>
                                  <p:iterate type="el" backwards="0">
                                    <p:tmAbs val="0"/>
                                  </p:iterate>
                                  <p:childTnLst>
                                    <p:set>
                                      <p:cBhvr>
                                        <p:cTn id="23" fill="hold"/>
                                        <p:tgtEl>
                                          <p:spTgt spid="410">
                                            <p:txEl>
                                              <p:pRg st="3" end="3"/>
                                            </p:txEl>
                                          </p:spTgt>
                                        </p:tgtEl>
                                        <p:attrNameLst>
                                          <p:attrName>style.visibility</p:attrName>
                                        </p:attrNameLst>
                                      </p:cBhvr>
                                      <p:to>
                                        <p:strVal val="visible"/>
                                      </p:to>
                                    </p:set>
                                    <p:animEffect filter="wipe(left)" transition="in">
                                      <p:cBhvr>
                                        <p:cTn id="24" dur="1000"/>
                                        <p:tgtEl>
                                          <p:spTgt spid="41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0"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15" name="Positive Mistake Correction feedback"/>
          <p:cNvSpPr txBox="1"/>
          <p:nvPr>
            <p:ph type="title"/>
          </p:nvPr>
        </p:nvSpPr>
        <p:spPr>
          <a:xfrm>
            <a:off x="25400" y="203200"/>
            <a:ext cx="12966700" cy="2070100"/>
          </a:xfrm>
          <a:prstGeom prst="rect">
            <a:avLst/>
          </a:prstGeom>
          <a:solidFill>
            <a:srgbClr val="85C92E"/>
          </a:solidFill>
        </p:spPr>
        <p:txBody>
          <a:bodyPr/>
          <a:lstStyle/>
          <a:p>
            <a:pPr defTabSz="350520">
              <a:defRPr sz="4300" u="sng">
                <a:solidFill>
                  <a:srgbClr val="F5EC00"/>
                </a:solidFill>
                <a:latin typeface="Casual"/>
                <a:ea typeface="Casual"/>
                <a:cs typeface="Casual"/>
                <a:sym typeface="Casual"/>
              </a:defRPr>
            </a:pPr>
            <a:r>
              <a:t>P</a:t>
            </a:r>
            <a:r>
              <a:rPr u="none">
                <a:solidFill>
                  <a:srgbClr val="FFFFFF"/>
                </a:solidFill>
              </a:rPr>
              <a:t>ositive Mistake Correction</a:t>
            </a:r>
          </a:p>
          <a:p>
            <a:pPr defTabSz="350520">
              <a:defRPr sz="4300">
                <a:latin typeface="Casual"/>
                <a:ea typeface="Casual"/>
                <a:cs typeface="Casual"/>
                <a:sym typeface="Casual"/>
              </a:defRPr>
            </a:pPr>
            <a:r>
              <a:t>feedback</a:t>
            </a:r>
          </a:p>
        </p:txBody>
      </p:sp>
      <p:sp>
        <p:nvSpPr>
          <p:cNvPr id="416" name="“I find that focusing on what he gets right when reading the long words works wonders.”…"/>
          <p:cNvSpPr txBox="1"/>
          <p:nvPr>
            <p:ph type="body" idx="1"/>
          </p:nvPr>
        </p:nvSpPr>
        <p:spPr>
          <a:xfrm>
            <a:off x="228600" y="2286000"/>
            <a:ext cx="12560300" cy="7302500"/>
          </a:xfrm>
          <a:prstGeom prst="rect">
            <a:avLst/>
          </a:prstGeom>
        </p:spPr>
        <p:txBody>
          <a:bodyPr/>
          <a:lstStyle/>
          <a:p>
            <a:pPr marL="0" indent="0" algn="ctr" defTabSz="280415">
              <a:spcBef>
                <a:spcPts val="1100"/>
              </a:spcBef>
              <a:buSzTx/>
              <a:buNone/>
              <a:defRPr sz="3000">
                <a:solidFill>
                  <a:srgbClr val="000000"/>
                </a:solidFill>
                <a:latin typeface="Casual"/>
                <a:ea typeface="Casual"/>
                <a:cs typeface="Casual"/>
                <a:sym typeface="Casual"/>
              </a:defRPr>
            </a:pPr>
          </a:p>
          <a:p>
            <a:pPr marL="0" indent="0" algn="ctr" defTabSz="280415">
              <a:spcBef>
                <a:spcPts val="1100"/>
              </a:spcBef>
              <a:buSzTx/>
              <a:buNone/>
              <a:defRPr sz="3000">
                <a:solidFill>
                  <a:srgbClr val="000000"/>
                </a:solidFill>
                <a:latin typeface="Casual"/>
                <a:ea typeface="Casual"/>
                <a:cs typeface="Casual"/>
                <a:sym typeface="Casual"/>
              </a:defRPr>
            </a:pPr>
            <a:r>
              <a:t>“I find that focusing on what he gets right when reading the long words works wonders.”</a:t>
            </a:r>
          </a:p>
          <a:p>
            <a:pPr marL="0" indent="0" algn="ctr" defTabSz="280415">
              <a:spcBef>
                <a:spcPts val="1100"/>
              </a:spcBef>
              <a:buSzTx/>
              <a:buNone/>
              <a:defRPr sz="3000">
                <a:solidFill>
                  <a:srgbClr val="000000"/>
                </a:solidFill>
                <a:latin typeface="Casual"/>
                <a:ea typeface="Casual"/>
                <a:cs typeface="Casual"/>
                <a:sym typeface="Casual"/>
              </a:defRPr>
            </a:pPr>
          </a:p>
          <a:p>
            <a:pPr marL="0" indent="0" algn="ctr" defTabSz="219453">
              <a:spcBef>
                <a:spcPts val="0"/>
              </a:spcBef>
              <a:buSzTx/>
              <a:buNone/>
              <a:defRPr sz="3000">
                <a:solidFill>
                  <a:srgbClr val="000000"/>
                </a:solidFill>
                <a:latin typeface="Casual"/>
                <a:ea typeface="Casual"/>
                <a:cs typeface="Casual"/>
                <a:sym typeface="Casual"/>
              </a:defRPr>
            </a:pPr>
          </a:p>
          <a:p>
            <a:pPr marL="0" indent="0" algn="ctr" defTabSz="219453">
              <a:spcBef>
                <a:spcPts val="0"/>
              </a:spcBef>
              <a:buSzTx/>
              <a:buNone/>
              <a:defRPr sz="3000">
                <a:solidFill>
                  <a:srgbClr val="000000"/>
                </a:solidFill>
                <a:latin typeface="Casual"/>
                <a:ea typeface="Casual"/>
                <a:cs typeface="Casual"/>
                <a:sym typeface="Casual"/>
              </a:defRPr>
            </a:pPr>
            <a:r>
              <a:t>“He really wanted to get that "I can't do this" attitude going on tonight, but I pulled out the index cards and we read them and he changed. It worked :) I was so excited!!!”</a:t>
            </a:r>
          </a:p>
          <a:p>
            <a:pPr marL="0" indent="0" algn="ctr" defTabSz="219453">
              <a:spcBef>
                <a:spcPts val="0"/>
              </a:spcBef>
              <a:buSzTx/>
              <a:buNone/>
              <a:defRPr sz="3000">
                <a:solidFill>
                  <a:srgbClr val="000000"/>
                </a:solidFill>
                <a:latin typeface="Casual"/>
                <a:ea typeface="Casual"/>
                <a:cs typeface="Casual"/>
                <a:sym typeface="Casual"/>
              </a:defRPr>
            </a:pPr>
          </a:p>
          <a:p>
            <a:pPr marL="0" indent="0" algn="ctr" defTabSz="219453">
              <a:spcBef>
                <a:spcPts val="0"/>
              </a:spcBef>
              <a:buSzTx/>
              <a:buNone/>
              <a:defRPr sz="3000">
                <a:solidFill>
                  <a:srgbClr val="000000"/>
                </a:solidFill>
                <a:latin typeface="Casual"/>
                <a:ea typeface="Casual"/>
                <a:cs typeface="Casual"/>
                <a:sym typeface="Casual"/>
              </a:defRPr>
            </a:pPr>
          </a:p>
          <a:p>
            <a:pPr marL="0" indent="0" algn="ctr" defTabSz="219453">
              <a:spcBef>
                <a:spcPts val="0"/>
              </a:spcBef>
              <a:buSzTx/>
              <a:buNone/>
              <a:defRPr sz="3000">
                <a:solidFill>
                  <a:srgbClr val="000000"/>
                </a:solidFill>
                <a:latin typeface="Casual"/>
                <a:ea typeface="Casual"/>
                <a:cs typeface="Casual"/>
                <a:sym typeface="Casual"/>
              </a:defRPr>
            </a:pPr>
            <a:r>
              <a:t>AWESOME!!! It works!! Her anxiety level has really improved! She is my precious student that cried when she couldn't do something.  No more!!!</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16">
                                            <p:bg/>
                                          </p:spTgt>
                                        </p:tgtEl>
                                        <p:attrNameLst>
                                          <p:attrName>style.visibility</p:attrName>
                                        </p:attrNameLst>
                                      </p:cBhvr>
                                      <p:to>
                                        <p:strVal val="visible"/>
                                      </p:to>
                                    </p:set>
                                    <p:animEffect filter="wipe(left)" transition="in">
                                      <p:cBhvr>
                                        <p:cTn id="7" dur="1000"/>
                                        <p:tgtEl>
                                          <p:spTgt spid="41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16">
                                            <p:txEl>
                                              <p:pRg st="0" end="0"/>
                                            </p:txEl>
                                          </p:spTgt>
                                        </p:tgtEl>
                                        <p:attrNameLst>
                                          <p:attrName>style.visibility</p:attrName>
                                        </p:attrNameLst>
                                      </p:cBhvr>
                                      <p:to>
                                        <p:strVal val="visible"/>
                                      </p:to>
                                    </p:set>
                                    <p:animEffect filter="wipe(left)" transition="in">
                                      <p:cBhvr>
                                        <p:cTn id="10" dur="1000"/>
                                        <p:tgtEl>
                                          <p:spTgt spid="416">
                                            <p:txEl>
                                              <p:pRg st="0" end="0"/>
                                            </p:txEl>
                                          </p:spTgt>
                                        </p:tgtEl>
                                      </p:cBhvr>
                                    </p:animEffect>
                                  </p:childTnLst>
                                </p:cTn>
                              </p:par>
                            </p:childTnLst>
                          </p:cTn>
                        </p:par>
                        <p:par>
                          <p:cTn id="11" fill="hold">
                            <p:stCondLst>
                              <p:cond delay="1000"/>
                            </p:stCondLst>
                            <p:childTnLst>
                              <p:par>
                                <p:cTn id="12" presetClass="entr" nodeType="afterEffect" presetSubtype="8" presetID="22" grpId="1" fill="hold">
                                  <p:stCondLst>
                                    <p:cond delay="0"/>
                                  </p:stCondLst>
                                  <p:iterate type="el" backwards="0">
                                    <p:tmAbs val="0"/>
                                  </p:iterate>
                                  <p:childTnLst>
                                    <p:set>
                                      <p:cBhvr>
                                        <p:cTn id="13" fill="hold"/>
                                        <p:tgtEl>
                                          <p:spTgt spid="416">
                                            <p:txEl>
                                              <p:pRg st="1" end="1"/>
                                            </p:txEl>
                                          </p:spTgt>
                                        </p:tgtEl>
                                        <p:attrNameLst>
                                          <p:attrName>style.visibility</p:attrName>
                                        </p:attrNameLst>
                                      </p:cBhvr>
                                      <p:to>
                                        <p:strVal val="visible"/>
                                      </p:to>
                                    </p:set>
                                    <p:animEffect filter="wipe(left)" transition="in">
                                      <p:cBhvr>
                                        <p:cTn id="14" dur="1000"/>
                                        <p:tgtEl>
                                          <p:spTgt spid="416">
                                            <p:txEl>
                                              <p:pRg st="1" end="1"/>
                                            </p:txEl>
                                          </p:spTgt>
                                        </p:tgtEl>
                                      </p:cBhvr>
                                    </p:animEffect>
                                  </p:childTnLst>
                                </p:cTn>
                              </p:par>
                            </p:childTnLst>
                          </p:cTn>
                        </p:par>
                        <p:par>
                          <p:cTn id="15" fill="hold">
                            <p:stCondLst>
                              <p:cond delay="2000"/>
                            </p:stCondLst>
                            <p:childTnLst>
                              <p:par>
                                <p:cTn id="16" presetClass="entr" nodeType="afterEffect" presetSubtype="8" presetID="22" grpId="1" fill="hold">
                                  <p:stCondLst>
                                    <p:cond delay="0"/>
                                  </p:stCondLst>
                                  <p:iterate type="el" backwards="0">
                                    <p:tmAbs val="0"/>
                                  </p:iterate>
                                  <p:childTnLst>
                                    <p:set>
                                      <p:cBhvr>
                                        <p:cTn id="17" fill="hold"/>
                                        <p:tgtEl>
                                          <p:spTgt spid="416">
                                            <p:txEl>
                                              <p:pRg st="2" end="2"/>
                                            </p:txEl>
                                          </p:spTgt>
                                        </p:tgtEl>
                                        <p:attrNameLst>
                                          <p:attrName>style.visibility</p:attrName>
                                        </p:attrNameLst>
                                      </p:cBhvr>
                                      <p:to>
                                        <p:strVal val="visible"/>
                                      </p:to>
                                    </p:set>
                                    <p:animEffect filter="wipe(left)" transition="in">
                                      <p:cBhvr>
                                        <p:cTn id="18" dur="1000"/>
                                        <p:tgtEl>
                                          <p:spTgt spid="416">
                                            <p:txEl>
                                              <p:pRg st="2" end="2"/>
                                            </p:txEl>
                                          </p:spTgt>
                                        </p:tgtEl>
                                      </p:cBhvr>
                                    </p:animEffect>
                                  </p:childTnLst>
                                </p:cTn>
                              </p:par>
                            </p:childTnLst>
                          </p:cTn>
                        </p:par>
                        <p:par>
                          <p:cTn id="19" fill="hold">
                            <p:stCondLst>
                              <p:cond delay="3000"/>
                            </p:stCondLst>
                            <p:childTnLst>
                              <p:par>
                                <p:cTn id="20" presetClass="entr" nodeType="afterEffect" presetSubtype="8" presetID="22" grpId="1" fill="hold">
                                  <p:stCondLst>
                                    <p:cond delay="0"/>
                                  </p:stCondLst>
                                  <p:iterate type="el" backwards="0">
                                    <p:tmAbs val="0"/>
                                  </p:iterate>
                                  <p:childTnLst>
                                    <p:set>
                                      <p:cBhvr>
                                        <p:cTn id="21" fill="hold"/>
                                        <p:tgtEl>
                                          <p:spTgt spid="416">
                                            <p:txEl>
                                              <p:pRg st="3" end="3"/>
                                            </p:txEl>
                                          </p:spTgt>
                                        </p:tgtEl>
                                        <p:attrNameLst>
                                          <p:attrName>style.visibility</p:attrName>
                                        </p:attrNameLst>
                                      </p:cBhvr>
                                      <p:to>
                                        <p:strVal val="visible"/>
                                      </p:to>
                                    </p:set>
                                    <p:animEffect filter="wipe(left)" transition="in">
                                      <p:cBhvr>
                                        <p:cTn id="22" dur="1000"/>
                                        <p:tgtEl>
                                          <p:spTgt spid="416">
                                            <p:txEl>
                                              <p:pRg st="3" end="3"/>
                                            </p:txEl>
                                          </p:spTgt>
                                        </p:tgtEl>
                                      </p:cBhvr>
                                    </p:animEffect>
                                  </p:childTnLst>
                                </p:cTn>
                              </p:par>
                            </p:childTnLst>
                          </p:cTn>
                        </p:par>
                        <p:par>
                          <p:cTn id="23" fill="hold">
                            <p:stCondLst>
                              <p:cond delay="4000"/>
                            </p:stCondLst>
                            <p:childTnLst>
                              <p:par>
                                <p:cTn id="24" presetClass="entr" nodeType="afterEffect" presetSubtype="8" presetID="22" grpId="1" fill="hold">
                                  <p:stCondLst>
                                    <p:cond delay="0"/>
                                  </p:stCondLst>
                                  <p:iterate type="el" backwards="0">
                                    <p:tmAbs val="0"/>
                                  </p:iterate>
                                  <p:childTnLst>
                                    <p:set>
                                      <p:cBhvr>
                                        <p:cTn id="25" fill="hold"/>
                                        <p:tgtEl>
                                          <p:spTgt spid="416">
                                            <p:txEl>
                                              <p:pRg st="4" end="4"/>
                                            </p:txEl>
                                          </p:spTgt>
                                        </p:tgtEl>
                                        <p:attrNameLst>
                                          <p:attrName>style.visibility</p:attrName>
                                        </p:attrNameLst>
                                      </p:cBhvr>
                                      <p:to>
                                        <p:strVal val="visible"/>
                                      </p:to>
                                    </p:set>
                                    <p:animEffect filter="wipe(left)" transition="in">
                                      <p:cBhvr>
                                        <p:cTn id="26" dur="1000"/>
                                        <p:tgtEl>
                                          <p:spTgt spid="416">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8" presetID="22" grpId="1" fill="hold">
                                  <p:stCondLst>
                                    <p:cond delay="0"/>
                                  </p:stCondLst>
                                  <p:iterate type="el" backwards="0">
                                    <p:tmAbs val="0"/>
                                  </p:iterate>
                                  <p:childTnLst>
                                    <p:set>
                                      <p:cBhvr>
                                        <p:cTn id="30" fill="hold"/>
                                        <p:tgtEl>
                                          <p:spTgt spid="416">
                                            <p:txEl>
                                              <p:pRg st="5" end="5"/>
                                            </p:txEl>
                                          </p:spTgt>
                                        </p:tgtEl>
                                        <p:attrNameLst>
                                          <p:attrName>style.visibility</p:attrName>
                                        </p:attrNameLst>
                                      </p:cBhvr>
                                      <p:to>
                                        <p:strVal val="visible"/>
                                      </p:to>
                                    </p:set>
                                    <p:animEffect filter="wipe(left)" transition="in">
                                      <p:cBhvr>
                                        <p:cTn id="31" dur="1000"/>
                                        <p:tgtEl>
                                          <p:spTgt spid="416">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8" presetID="22" grpId="1" fill="hold">
                                  <p:stCondLst>
                                    <p:cond delay="0"/>
                                  </p:stCondLst>
                                  <p:iterate type="el" backwards="0">
                                    <p:tmAbs val="0"/>
                                  </p:iterate>
                                  <p:childTnLst>
                                    <p:set>
                                      <p:cBhvr>
                                        <p:cTn id="35" fill="hold"/>
                                        <p:tgtEl>
                                          <p:spTgt spid="416">
                                            <p:txEl>
                                              <p:pRg st="6" end="6"/>
                                            </p:txEl>
                                          </p:spTgt>
                                        </p:tgtEl>
                                        <p:attrNameLst>
                                          <p:attrName>style.visibility</p:attrName>
                                        </p:attrNameLst>
                                      </p:cBhvr>
                                      <p:to>
                                        <p:strVal val="visible"/>
                                      </p:to>
                                    </p:set>
                                    <p:animEffect filter="wipe(left)" transition="in">
                                      <p:cBhvr>
                                        <p:cTn id="36" dur="1000"/>
                                        <p:tgtEl>
                                          <p:spTgt spid="416">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8" presetID="22" grpId="1" fill="hold">
                                  <p:stCondLst>
                                    <p:cond delay="0"/>
                                  </p:stCondLst>
                                  <p:iterate type="el" backwards="0">
                                    <p:tmAbs val="0"/>
                                  </p:iterate>
                                  <p:childTnLst>
                                    <p:set>
                                      <p:cBhvr>
                                        <p:cTn id="40" fill="hold"/>
                                        <p:tgtEl>
                                          <p:spTgt spid="416">
                                            <p:txEl>
                                              <p:pRg st="7" end="7"/>
                                            </p:txEl>
                                          </p:spTgt>
                                        </p:tgtEl>
                                        <p:attrNameLst>
                                          <p:attrName>style.visibility</p:attrName>
                                        </p:attrNameLst>
                                      </p:cBhvr>
                                      <p:to>
                                        <p:strVal val="visible"/>
                                      </p:to>
                                    </p:set>
                                    <p:animEffect filter="wipe(left)" transition="in">
                                      <p:cBhvr>
                                        <p:cTn id="41" dur="1000"/>
                                        <p:tgtEl>
                                          <p:spTgt spid="416">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6"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8" name="Advocate for yourself"/>
          <p:cNvSpPr txBox="1"/>
          <p:nvPr>
            <p:ph type="title"/>
          </p:nvPr>
        </p:nvSpPr>
        <p:spPr>
          <a:xfrm>
            <a:off x="-1968500" y="-86911"/>
            <a:ext cx="12979400" cy="2033740"/>
          </a:xfrm>
          <a:prstGeom prst="rect">
            <a:avLst/>
          </a:prstGeom>
          <a:solidFill>
            <a:schemeClr val="accent1"/>
          </a:solidFill>
        </p:spPr>
        <p:txBody>
          <a:bodyPr/>
          <a:lstStyle/>
          <a:p>
            <a:pPr defTabSz="350520">
              <a:spcBef>
                <a:spcPts val="1400"/>
              </a:spcBef>
              <a:defRPr sz="2200" u="sng">
                <a:latin typeface="Palatino"/>
                <a:ea typeface="Palatino"/>
                <a:cs typeface="Palatino"/>
                <a:sym typeface="Palatino"/>
              </a:defRPr>
            </a:pPr>
          </a:p>
          <a:p>
            <a:pPr defTabSz="350520">
              <a:spcBef>
                <a:spcPts val="1400"/>
              </a:spcBef>
              <a:defRPr sz="4800" u="sng">
                <a:latin typeface="Palatino"/>
                <a:ea typeface="Palatino"/>
                <a:cs typeface="Palatino"/>
                <a:sym typeface="Palatino"/>
              </a:defRPr>
            </a:pPr>
            <a:r>
              <a:t>A</a:t>
            </a:r>
            <a:r>
              <a:rPr u="none"/>
              <a:t>dvocate for yourself</a:t>
            </a:r>
          </a:p>
        </p:txBody>
      </p:sp>
      <p:sp>
        <p:nvSpPr>
          <p:cNvPr id="419" name="Ask for what you need to help your brain feel safe.…"/>
          <p:cNvSpPr txBox="1"/>
          <p:nvPr>
            <p:ph type="body" idx="1"/>
          </p:nvPr>
        </p:nvSpPr>
        <p:spPr>
          <a:xfrm>
            <a:off x="64984" y="2548863"/>
            <a:ext cx="12874832" cy="6214138"/>
          </a:xfrm>
          <a:prstGeom prst="rect">
            <a:avLst/>
          </a:prstGeom>
        </p:spPr>
        <p:txBody>
          <a:bodyPr/>
          <a:lstStyle/>
          <a:p>
            <a:pPr marL="0" indent="0" defTabSz="379729">
              <a:spcBef>
                <a:spcPts val="1500"/>
              </a:spcBef>
              <a:buSzTx/>
              <a:buNone/>
              <a:defRPr b="1" sz="3500" u="sng">
                <a:solidFill>
                  <a:srgbClr val="000000"/>
                </a:solidFill>
              </a:defRPr>
            </a:pPr>
            <a:r>
              <a:t>A</a:t>
            </a:r>
            <a:r>
              <a:rPr u="none"/>
              <a:t>sk for what you need to help your brain feel safe.</a:t>
            </a:r>
          </a:p>
          <a:p>
            <a:pPr lvl="1" marL="0" indent="381000" defTabSz="379729">
              <a:spcBef>
                <a:spcPts val="1500"/>
              </a:spcBef>
              <a:buSzTx/>
              <a:buNone/>
              <a:defRPr b="1" sz="3500">
                <a:solidFill>
                  <a:srgbClr val="000000"/>
                </a:solidFill>
              </a:defRPr>
            </a:pPr>
            <a:r>
              <a:t>Extra time?</a:t>
            </a:r>
          </a:p>
          <a:p>
            <a:pPr lvl="1" marL="0" indent="381000" defTabSz="379729">
              <a:spcBef>
                <a:spcPts val="1500"/>
              </a:spcBef>
              <a:buSzTx/>
              <a:buNone/>
              <a:defRPr b="1" sz="3500">
                <a:solidFill>
                  <a:srgbClr val="000000"/>
                </a:solidFill>
              </a:defRPr>
            </a:pPr>
            <a:r>
              <a:t>For the teacher to agree not to call on you unless you volunteer?</a:t>
            </a:r>
            <a:endParaRPr sz="3100"/>
          </a:p>
          <a:p>
            <a:pPr marL="0" indent="0" algn="ctr" defTabSz="379729">
              <a:spcBef>
                <a:spcPts val="1500"/>
              </a:spcBef>
              <a:buSzTx/>
              <a:buNone/>
              <a:defRPr b="1" sz="3100">
                <a:solidFill>
                  <a:srgbClr val="000000"/>
                </a:solidFill>
              </a:defRPr>
            </a:pPr>
            <a:r>
              <a:t>Dickman, 2009, Langston, 2002                             </a:t>
            </a:r>
          </a:p>
          <a:p>
            <a:pPr marL="0" indent="0" algn="ctr" defTabSz="379729">
              <a:spcBef>
                <a:spcPts val="1500"/>
              </a:spcBef>
              <a:buSzTx/>
              <a:buNone/>
              <a:defRPr b="1" sz="3100">
                <a:solidFill>
                  <a:srgbClr val="000000"/>
                </a:solidFill>
              </a:defRPr>
            </a:pPr>
            <a:r>
              <a:t> </a:t>
            </a:r>
          </a:p>
        </p:txBody>
      </p:sp>
      <p:pic>
        <p:nvPicPr>
          <p:cNvPr id="420" name="Image" descr="Image"/>
          <p:cNvPicPr>
            <a:picLocks noChangeAspect="1"/>
          </p:cNvPicPr>
          <p:nvPr/>
        </p:nvPicPr>
        <p:blipFill>
          <a:blip r:embed="rId2">
            <a:extLst/>
          </a:blip>
          <a:stretch>
            <a:fillRect/>
          </a:stretch>
        </p:blipFill>
        <p:spPr>
          <a:xfrm>
            <a:off x="8937403" y="-50800"/>
            <a:ext cx="4121915" cy="309143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19">
                                            <p:bg/>
                                          </p:spTgt>
                                        </p:tgtEl>
                                        <p:attrNameLst>
                                          <p:attrName>style.visibility</p:attrName>
                                        </p:attrNameLst>
                                      </p:cBhvr>
                                      <p:to>
                                        <p:strVal val="visible"/>
                                      </p:to>
                                    </p:set>
                                    <p:animEffect filter="dissolve" transition="in">
                                      <p:cBhvr>
                                        <p:cTn id="7" dur="750"/>
                                        <p:tgtEl>
                                          <p:spTgt spid="419">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419">
                                            <p:txEl>
                                              <p:pRg st="0" end="0"/>
                                            </p:txEl>
                                          </p:spTgt>
                                        </p:tgtEl>
                                        <p:attrNameLst>
                                          <p:attrName>style.visibility</p:attrName>
                                        </p:attrNameLst>
                                      </p:cBhvr>
                                      <p:to>
                                        <p:strVal val="visible"/>
                                      </p:to>
                                    </p:set>
                                    <p:animEffect filter="dissolve" transition="in">
                                      <p:cBhvr>
                                        <p:cTn id="10" dur="750"/>
                                        <p:tgtEl>
                                          <p:spTgt spid="419">
                                            <p:txEl>
                                              <p:pRg st="0" end="0"/>
                                            </p:txEl>
                                          </p:spTgt>
                                        </p:tgtEl>
                                      </p:cBhvr>
                                    </p:animEffect>
                                  </p:childTnLst>
                                </p:cTn>
                              </p:par>
                            </p:childTnLst>
                          </p:cTn>
                        </p:par>
                        <p:par>
                          <p:cTn id="11" fill="hold">
                            <p:stCondLst>
                              <p:cond delay="750"/>
                            </p:stCondLst>
                            <p:childTnLst>
                              <p:par>
                                <p:cTn id="12" presetClass="entr" nodeType="afterEffect" presetID="9" grpId="1" fill="hold">
                                  <p:stCondLst>
                                    <p:cond delay="0"/>
                                  </p:stCondLst>
                                  <p:iterate type="el" backwards="0">
                                    <p:tmAbs val="0"/>
                                  </p:iterate>
                                  <p:childTnLst>
                                    <p:set>
                                      <p:cBhvr>
                                        <p:cTn id="13" fill="hold"/>
                                        <p:tgtEl>
                                          <p:spTgt spid="419">
                                            <p:txEl>
                                              <p:pRg st="1" end="1"/>
                                            </p:txEl>
                                          </p:spTgt>
                                        </p:tgtEl>
                                        <p:attrNameLst>
                                          <p:attrName>style.visibility</p:attrName>
                                        </p:attrNameLst>
                                      </p:cBhvr>
                                      <p:to>
                                        <p:strVal val="visible"/>
                                      </p:to>
                                    </p:set>
                                    <p:animEffect filter="dissolve" transition="in">
                                      <p:cBhvr>
                                        <p:cTn id="14" dur="750"/>
                                        <p:tgtEl>
                                          <p:spTgt spid="419">
                                            <p:txEl>
                                              <p:pRg st="1" end="1"/>
                                            </p:txEl>
                                          </p:spTgt>
                                        </p:tgtEl>
                                      </p:cBhvr>
                                    </p:animEffect>
                                  </p:childTnLst>
                                </p:cTn>
                              </p:par>
                            </p:childTnLst>
                          </p:cTn>
                        </p:par>
                        <p:par>
                          <p:cTn id="15" fill="hold">
                            <p:stCondLst>
                              <p:cond delay="1500"/>
                            </p:stCondLst>
                            <p:childTnLst>
                              <p:par>
                                <p:cTn id="16" presetClass="entr" nodeType="afterEffect" presetID="9" grpId="1" fill="hold">
                                  <p:stCondLst>
                                    <p:cond delay="0"/>
                                  </p:stCondLst>
                                  <p:iterate type="el" backwards="0">
                                    <p:tmAbs val="0"/>
                                  </p:iterate>
                                  <p:childTnLst>
                                    <p:set>
                                      <p:cBhvr>
                                        <p:cTn id="17" fill="hold"/>
                                        <p:tgtEl>
                                          <p:spTgt spid="419">
                                            <p:txEl>
                                              <p:pRg st="2" end="2"/>
                                            </p:txEl>
                                          </p:spTgt>
                                        </p:tgtEl>
                                        <p:attrNameLst>
                                          <p:attrName>style.visibility</p:attrName>
                                        </p:attrNameLst>
                                      </p:cBhvr>
                                      <p:to>
                                        <p:strVal val="visible"/>
                                      </p:to>
                                    </p:set>
                                    <p:animEffect filter="dissolve" transition="in">
                                      <p:cBhvr>
                                        <p:cTn id="18" dur="750"/>
                                        <p:tgtEl>
                                          <p:spTgt spid="41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ID="9" grpId="1" fill="hold">
                                  <p:stCondLst>
                                    <p:cond delay="0"/>
                                  </p:stCondLst>
                                  <p:iterate type="el" backwards="0">
                                    <p:tmAbs val="0"/>
                                  </p:iterate>
                                  <p:childTnLst>
                                    <p:set>
                                      <p:cBhvr>
                                        <p:cTn id="22" fill="hold"/>
                                        <p:tgtEl>
                                          <p:spTgt spid="419">
                                            <p:txEl>
                                              <p:pRg st="3" end="3"/>
                                            </p:txEl>
                                          </p:spTgt>
                                        </p:tgtEl>
                                        <p:attrNameLst>
                                          <p:attrName>style.visibility</p:attrName>
                                        </p:attrNameLst>
                                      </p:cBhvr>
                                      <p:to>
                                        <p:strVal val="visible"/>
                                      </p:to>
                                    </p:set>
                                    <p:animEffect filter="dissolve" transition="in">
                                      <p:cBhvr>
                                        <p:cTn id="23" dur="750"/>
                                        <p:tgtEl>
                                          <p:spTgt spid="419">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ID="9" grpId="1" fill="hold">
                                  <p:stCondLst>
                                    <p:cond delay="0"/>
                                  </p:stCondLst>
                                  <p:iterate type="el" backwards="0">
                                    <p:tmAbs val="0"/>
                                  </p:iterate>
                                  <p:childTnLst>
                                    <p:set>
                                      <p:cBhvr>
                                        <p:cTn id="27" fill="hold"/>
                                        <p:tgtEl>
                                          <p:spTgt spid="419">
                                            <p:txEl>
                                              <p:pRg st="4" end="4"/>
                                            </p:txEl>
                                          </p:spTgt>
                                        </p:tgtEl>
                                        <p:attrNameLst>
                                          <p:attrName>style.visibility</p:attrName>
                                        </p:attrNameLst>
                                      </p:cBhvr>
                                      <p:to>
                                        <p:strVal val="visible"/>
                                      </p:to>
                                    </p:set>
                                    <p:animEffect filter="dissolve" transition="in">
                                      <p:cBhvr>
                                        <p:cTn id="28" dur="750"/>
                                        <p:tgtEl>
                                          <p:spTgt spid="41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9"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68" name="Body"/>
          <p:cNvSpPr txBox="1"/>
          <p:nvPr>
            <p:ph type="subTitle" idx="1"/>
          </p:nvPr>
        </p:nvSpPr>
        <p:spPr>
          <a:xfrm>
            <a:off x="298276" y="3084291"/>
            <a:ext cx="13042902" cy="7992468"/>
          </a:xfrm>
          <a:prstGeom prst="rect">
            <a:avLst/>
          </a:prstGeom>
          <a:solidFill>
            <a:srgbClr val="FFFFFF"/>
          </a:solidFill>
        </p:spPr>
        <p:txBody>
          <a:bodyPr/>
          <a:lstStyle/>
          <a:p>
            <a:pPr/>
          </a:p>
        </p:txBody>
      </p:sp>
      <p:sp>
        <p:nvSpPr>
          <p:cNvPr id="269" name="Hettie Johnson and Chloé Bourgeois are both in private practice and have no relevant financial or nonfinancial conflicts to disclose."/>
          <p:cNvSpPr txBox="1"/>
          <p:nvPr/>
        </p:nvSpPr>
        <p:spPr>
          <a:xfrm>
            <a:off x="170157" y="3505167"/>
            <a:ext cx="12664481" cy="212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233679">
              <a:defRPr>
                <a:solidFill>
                  <a:srgbClr val="000000"/>
                </a:solidFill>
                <a:latin typeface="Palatino"/>
                <a:ea typeface="Palatino"/>
                <a:cs typeface="Palatino"/>
                <a:sym typeface="Palatino"/>
              </a:defRPr>
            </a:lvl1pPr>
          </a:lstStyle>
          <a:p>
            <a:pPr/>
            <a:r>
              <a:t>Hettie Johnson and Chloé Bourgeois are both in private practice and have no relevant financial or nonfinancial conflicts to disclose.</a:t>
            </a:r>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424" name="Ted Talks…"/>
          <p:cNvGrpSpPr/>
          <p:nvPr/>
        </p:nvGrpSpPr>
        <p:grpSpPr>
          <a:xfrm>
            <a:off x="-114300" y="-254000"/>
            <a:ext cx="12560300" cy="10833100"/>
            <a:chOff x="0" y="0"/>
            <a:chExt cx="12560300" cy="10833100"/>
          </a:xfrm>
        </p:grpSpPr>
        <p:sp>
          <p:nvSpPr>
            <p:cNvPr id="422" name="Rectangle"/>
            <p:cNvSpPr/>
            <p:nvPr/>
          </p:nvSpPr>
          <p:spPr>
            <a:xfrm>
              <a:off x="0" y="0"/>
              <a:ext cx="12560300" cy="10833100"/>
            </a:xfrm>
            <a:prstGeom prst="rect">
              <a:avLst/>
            </a:prstGeom>
            <a:solidFill>
              <a:srgbClr val="8665E9"/>
            </a:solidFill>
            <a:ln w="12700" cap="flat">
              <a:noFill/>
              <a:miter lim="400000"/>
            </a:ln>
            <a:effectLst/>
          </p:spPr>
          <p:txBody>
            <a:bodyPr wrap="square" lIns="50800" tIns="50800" rIns="50800" bIns="50800" numCol="1" anchor="ctr">
              <a:noAutofit/>
            </a:bodyPr>
            <a:lstStyle/>
            <a:p>
              <a:pPr>
                <a:defRPr sz="2600">
                  <a:latin typeface="Palatino"/>
                  <a:ea typeface="Palatino"/>
                  <a:cs typeface="Palatino"/>
                  <a:sym typeface="Palatino"/>
                </a:defRPr>
              </a:pPr>
            </a:p>
          </p:txBody>
        </p:sp>
        <p:sp>
          <p:nvSpPr>
            <p:cNvPr id="423" name="Ted Talks…"/>
            <p:cNvSpPr txBox="1"/>
            <p:nvPr/>
          </p:nvSpPr>
          <p:spPr>
            <a:xfrm>
              <a:off x="0" y="1045208"/>
              <a:ext cx="12560300" cy="87426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nSpc>
                  <a:spcPct val="120000"/>
                </a:lnSpc>
                <a:defRPr sz="4100">
                  <a:latin typeface="Palatino"/>
                  <a:ea typeface="Palatino"/>
                  <a:cs typeface="Palatino"/>
                  <a:sym typeface="Palatino"/>
                </a:defRPr>
              </a:pPr>
              <a:r>
                <a:t>Ted Talks</a:t>
              </a:r>
            </a:p>
            <a:p>
              <a:pPr>
                <a:lnSpc>
                  <a:spcPct val="120000"/>
                </a:lnSpc>
                <a:defRPr sz="4100">
                  <a:latin typeface="Palatino"/>
                  <a:ea typeface="Palatino"/>
                  <a:cs typeface="Palatino"/>
                  <a:sym typeface="Palatino"/>
                </a:defRPr>
              </a:pPr>
              <a:r>
                <a:t> </a:t>
              </a:r>
            </a:p>
            <a:p>
              <a:pPr>
                <a:lnSpc>
                  <a:spcPct val="120000"/>
                </a:lnSpc>
                <a:defRPr sz="4100">
                  <a:latin typeface="Palatino"/>
                  <a:ea typeface="Palatino"/>
                  <a:cs typeface="Palatino"/>
                  <a:sym typeface="Palatino"/>
                </a:defRPr>
              </a:pPr>
              <a:r>
                <a:t>Every Kid Needs a Champion! </a:t>
              </a:r>
            </a:p>
            <a:p>
              <a:pPr>
                <a:lnSpc>
                  <a:spcPct val="120000"/>
                </a:lnSpc>
                <a:defRPr sz="4100">
                  <a:latin typeface="Palatino"/>
                  <a:ea typeface="Palatino"/>
                  <a:cs typeface="Palatino"/>
                  <a:sym typeface="Palatino"/>
                </a:defRPr>
              </a:pPr>
              <a:r>
                <a:t>Rita Pierson</a:t>
              </a:r>
            </a:p>
            <a:p>
              <a:pPr>
                <a:lnSpc>
                  <a:spcPct val="130000"/>
                </a:lnSpc>
                <a:defRPr sz="4100">
                  <a:latin typeface="Palatino"/>
                  <a:ea typeface="Palatino"/>
                  <a:cs typeface="Palatino"/>
                  <a:sym typeface="Palatino"/>
                </a:defRPr>
              </a:pPr>
            </a:p>
            <a:p>
              <a:pPr>
                <a:lnSpc>
                  <a:spcPct val="130000"/>
                </a:lnSpc>
                <a:defRPr sz="4100">
                  <a:latin typeface="Palatino"/>
                  <a:ea typeface="Palatino"/>
                  <a:cs typeface="Palatino"/>
                  <a:sym typeface="Palatino"/>
                </a:defRPr>
              </a:pPr>
              <a:r>
                <a:t>GRIT: The power of passion and perseverance </a:t>
              </a:r>
            </a:p>
            <a:p>
              <a:pPr>
                <a:lnSpc>
                  <a:spcPct val="130000"/>
                </a:lnSpc>
                <a:defRPr sz="4100">
                  <a:latin typeface="Palatino"/>
                  <a:ea typeface="Palatino"/>
                  <a:cs typeface="Palatino"/>
                  <a:sym typeface="Palatino"/>
                </a:defRPr>
              </a:pPr>
              <a:r>
                <a:t> Angela Duckworth</a:t>
              </a:r>
            </a:p>
            <a:p>
              <a:pPr>
                <a:lnSpc>
                  <a:spcPct val="160000"/>
                </a:lnSpc>
                <a:defRPr sz="4100">
                  <a:latin typeface="Palatino"/>
                  <a:ea typeface="Palatino"/>
                  <a:cs typeface="Palatino"/>
                  <a:sym typeface="Palatino"/>
                </a:defRPr>
              </a:pPr>
            </a:p>
            <a:p>
              <a:pPr>
                <a:lnSpc>
                  <a:spcPct val="130000"/>
                </a:lnSpc>
                <a:defRPr sz="4100">
                  <a:latin typeface="Palatino"/>
                  <a:ea typeface="Palatino"/>
                  <a:cs typeface="Palatino"/>
                  <a:sym typeface="Palatino"/>
                </a:defRPr>
              </a:pPr>
              <a:r>
                <a:t>The power of believing you can improve </a:t>
              </a:r>
            </a:p>
            <a:p>
              <a:pPr>
                <a:lnSpc>
                  <a:spcPct val="130000"/>
                </a:lnSpc>
                <a:defRPr sz="4100">
                  <a:latin typeface="Palatino"/>
                  <a:ea typeface="Palatino"/>
                  <a:cs typeface="Palatino"/>
                  <a:sym typeface="Palatino"/>
                </a:defRPr>
              </a:pPr>
              <a:r>
                <a:t>Carol Dweck</a:t>
              </a:r>
            </a:p>
          </p:txBody>
        </p:sp>
      </p:gr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24"/>
                                        </p:tgtEl>
                                        <p:attrNameLst>
                                          <p:attrName>style.visibility</p:attrName>
                                        </p:attrNameLst>
                                      </p:cBhvr>
                                      <p:to>
                                        <p:strVal val="visible"/>
                                      </p:to>
                                    </p:set>
                                    <p:animEffect filter="wipe(left)" transition="in">
                                      <p:cBhvr>
                                        <p:cTn id="7" dur="799"/>
                                        <p:tgtEl>
                                          <p:spTgt spid="4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4"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8" name="Image" descr="Image"/>
          <p:cNvPicPr>
            <a:picLocks noChangeAspect="1"/>
          </p:cNvPicPr>
          <p:nvPr/>
        </p:nvPicPr>
        <p:blipFill>
          <a:blip r:embed="rId2">
            <a:extLst/>
          </a:blip>
          <a:stretch>
            <a:fillRect/>
          </a:stretch>
        </p:blipFill>
        <p:spPr>
          <a:xfrm>
            <a:off x="-845648" y="-93675"/>
            <a:ext cx="13882570" cy="9238217"/>
          </a:xfrm>
          <a:prstGeom prst="rect">
            <a:avLst/>
          </a:prstGeom>
          <a:ln w="12700">
            <a:miter lim="400000"/>
          </a:ln>
        </p:spPr>
      </p:pic>
      <p:pic>
        <p:nvPicPr>
          <p:cNvPr id="429" name="Image" descr="Image"/>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14:doors dir="ver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1" name="Image" descr="Image"/>
          <p:cNvPicPr>
            <a:picLocks noChangeAspect="1"/>
          </p:cNvPicPr>
          <p:nvPr/>
        </p:nvPicPr>
        <p:blipFill>
          <a:blip r:embed="rId2">
            <a:extLst/>
          </a:blip>
          <a:stretch>
            <a:fillRect/>
          </a:stretch>
        </p:blipFill>
        <p:spPr>
          <a:xfrm>
            <a:off x="1542578" y="-1596596"/>
            <a:ext cx="9919645" cy="132261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433" name="Image" descr="Image"/>
          <p:cNvPicPr>
            <a:picLocks noChangeAspect="1"/>
          </p:cNvPicPr>
          <p:nvPr/>
        </p:nvPicPr>
        <p:blipFill>
          <a:blip r:embed="rId2">
            <a:extLst/>
          </a:blip>
          <a:stretch>
            <a:fillRect/>
          </a:stretch>
        </p:blipFill>
        <p:spPr>
          <a:xfrm rot="16213658">
            <a:off x="1675576" y="-1618221"/>
            <a:ext cx="9722333" cy="1296310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35" name="SPA"/>
          <p:cNvSpPr txBox="1"/>
          <p:nvPr/>
        </p:nvSpPr>
        <p:spPr>
          <a:xfrm>
            <a:off x="-1778000" y="29637"/>
            <a:ext cx="12979400" cy="837536"/>
          </a:xfrm>
          <a:prstGeom prst="rect">
            <a:avLst/>
          </a:prstGeom>
          <a:solidFill>
            <a:schemeClr val="accent1"/>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normAutofit fontScale="100000" lnSpcReduction="0"/>
          </a:bodyPr>
          <a:lstStyle/>
          <a:p>
            <a:pPr defTabSz="537462">
              <a:defRPr sz="3600">
                <a:latin typeface="Palatino"/>
                <a:ea typeface="Palatino"/>
                <a:cs typeface="Palatino"/>
                <a:sym typeface="Palatino"/>
              </a:defRPr>
            </a:pPr>
            <a:r>
              <a:t>                        SPA</a:t>
            </a:r>
            <a:r>
              <a:rPr sz="1300"/>
              <a:t> </a:t>
            </a:r>
          </a:p>
        </p:txBody>
      </p:sp>
      <p:sp>
        <p:nvSpPr>
          <p:cNvPr id="436" name="Changes lives…"/>
          <p:cNvSpPr txBox="1"/>
          <p:nvPr>
            <p:ph type="subTitle" idx="1"/>
          </p:nvPr>
        </p:nvSpPr>
        <p:spPr>
          <a:xfrm>
            <a:off x="85446" y="1256430"/>
            <a:ext cx="12708880" cy="9753601"/>
          </a:xfrm>
          <a:prstGeom prst="rect">
            <a:avLst/>
          </a:prstGeom>
          <a:solidFill>
            <a:srgbClr val="FFFFFF"/>
          </a:solidFill>
        </p:spPr>
        <p:txBody>
          <a:bodyPr/>
          <a:lstStyle/>
          <a:p>
            <a:pPr lvl="7" marL="0" indent="0">
              <a:spcBef>
                <a:spcPts val="3300"/>
              </a:spcBef>
              <a:buClrTx/>
              <a:buSzTx/>
              <a:buNone/>
              <a:defRPr b="1" sz="2500">
                <a:solidFill>
                  <a:srgbClr val="000000"/>
                </a:solidFill>
              </a:defRPr>
            </a:pPr>
            <a:r>
              <a:t>Gives a concrete, explicit strategy to avoid fight, flight, or freeze</a:t>
            </a:r>
          </a:p>
          <a:p>
            <a:pPr lvl="7" marL="0" indent="0">
              <a:spcBef>
                <a:spcPts val="3300"/>
              </a:spcBef>
              <a:buClrTx/>
              <a:buSzTx/>
              <a:buNone/>
              <a:defRPr b="1" sz="2500">
                <a:solidFill>
                  <a:srgbClr val="000000"/>
                </a:solidFill>
              </a:defRPr>
            </a:pPr>
            <a:r>
              <a:t>Shows students they have the power to improve their brain and learning</a:t>
            </a:r>
          </a:p>
          <a:p>
            <a:pPr lvl="7" marL="0" indent="0">
              <a:spcBef>
                <a:spcPts val="3300"/>
              </a:spcBef>
              <a:buClrTx/>
              <a:buSzTx/>
              <a:buNone/>
              <a:defRPr b="1" sz="2500">
                <a:solidFill>
                  <a:srgbClr val="000000"/>
                </a:solidFill>
              </a:defRPr>
            </a:pPr>
            <a:r>
              <a:t>Facilitates positive self talk</a:t>
            </a:r>
          </a:p>
          <a:p>
            <a:pPr lvl="7" marL="0" indent="0">
              <a:spcBef>
                <a:spcPts val="3300"/>
              </a:spcBef>
              <a:buClrTx/>
              <a:buSzTx/>
              <a:buNone/>
              <a:defRPr b="1" sz="2500">
                <a:solidFill>
                  <a:srgbClr val="000000"/>
                </a:solidFill>
              </a:defRPr>
            </a:pPr>
            <a:r>
              <a:t>Multisensory strategies connect joy with learning and lead to love of learning</a:t>
            </a:r>
            <a:endParaRPr sz="1500"/>
          </a:p>
          <a:p>
            <a:pPr lvl="7" marL="0" indent="0" algn="ctr">
              <a:spcBef>
                <a:spcPts val="3300"/>
              </a:spcBef>
              <a:buClrTx/>
              <a:buSzTx/>
              <a:buNone/>
              <a:defRPr b="1" sz="1800">
                <a:solidFill>
                  <a:srgbClr val="000000"/>
                </a:solidFill>
              </a:defRPr>
            </a:pPr>
            <a:r>
              <a:t>Proverbs 16:23-24  A wise man’s heart guides his mouth and his lips promote instruction. Pleasant words are a honeycomb, sweet to the soul and healing to the bones. </a:t>
            </a:r>
          </a:p>
          <a:p>
            <a:pPr lvl="7" marL="0" indent="0" algn="ctr">
              <a:spcBef>
                <a:spcPts val="3300"/>
              </a:spcBef>
              <a:buClrTx/>
              <a:buSzTx/>
              <a:buNone/>
              <a:defRPr b="1" sz="1800">
                <a:solidFill>
                  <a:srgbClr val="000000"/>
                </a:solidFill>
              </a:defRPr>
            </a:pPr>
            <a:r>
              <a:t>Proverbs 12:18 Reckless words pierce like a sword.</a:t>
            </a:r>
            <a:r>
              <a:rPr sz="1500"/>
              <a:t> </a:t>
            </a:r>
            <a:endParaRPr sz="1500"/>
          </a:p>
          <a:p>
            <a:pPr>
              <a:defRPr sz="1500">
                <a:latin typeface="Palatino"/>
                <a:ea typeface="Palatino"/>
                <a:cs typeface="Palatino"/>
                <a:sym typeface="Palatino"/>
              </a:defRPr>
            </a:pPr>
            <a:r>
              <a:t>Pleasant words are a honeycomb, sweet to the soul and healing to the bones.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36">
                                            <p:bg/>
                                          </p:spTgt>
                                        </p:tgtEl>
                                        <p:attrNameLst>
                                          <p:attrName>style.visibility</p:attrName>
                                        </p:attrNameLst>
                                      </p:cBhvr>
                                      <p:to>
                                        <p:strVal val="visible"/>
                                      </p:to>
                                    </p:set>
                                    <p:animEffect filter="dissolve" transition="in">
                                      <p:cBhvr>
                                        <p:cTn id="7" dur="500"/>
                                        <p:tgtEl>
                                          <p:spTgt spid="436">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436">
                                            <p:txEl>
                                              <p:pRg st="0" end="0"/>
                                            </p:txEl>
                                          </p:spTgt>
                                        </p:tgtEl>
                                        <p:attrNameLst>
                                          <p:attrName>style.visibility</p:attrName>
                                        </p:attrNameLst>
                                      </p:cBhvr>
                                      <p:to>
                                        <p:strVal val="visible"/>
                                      </p:to>
                                    </p:set>
                                    <p:animEffect filter="dissolve" transition="in">
                                      <p:cBhvr>
                                        <p:cTn id="10" dur="500"/>
                                        <p:tgtEl>
                                          <p:spTgt spid="436">
                                            <p:txEl>
                                              <p:pRg st="0" end="0"/>
                                            </p:txEl>
                                          </p:spTgt>
                                        </p:tgtEl>
                                      </p:cBhvr>
                                    </p:animEffect>
                                  </p:childTnLst>
                                </p:cTn>
                              </p:par>
                            </p:childTnLst>
                          </p:cTn>
                        </p:par>
                        <p:par>
                          <p:cTn id="11" fill="hold">
                            <p:stCondLst>
                              <p:cond delay="500"/>
                            </p:stCondLst>
                            <p:childTnLst>
                              <p:par>
                                <p:cTn id="12" presetClass="entr" nodeType="afterEffect" presetID="9" grpId="1" fill="hold">
                                  <p:stCondLst>
                                    <p:cond delay="0"/>
                                  </p:stCondLst>
                                  <p:iterate type="el" backwards="0">
                                    <p:tmAbs val="0"/>
                                  </p:iterate>
                                  <p:childTnLst>
                                    <p:set>
                                      <p:cBhvr>
                                        <p:cTn id="13" fill="hold"/>
                                        <p:tgtEl>
                                          <p:spTgt spid="436">
                                            <p:txEl>
                                              <p:pRg st="1" end="1"/>
                                            </p:txEl>
                                          </p:spTgt>
                                        </p:tgtEl>
                                        <p:attrNameLst>
                                          <p:attrName>style.visibility</p:attrName>
                                        </p:attrNameLst>
                                      </p:cBhvr>
                                      <p:to>
                                        <p:strVal val="visible"/>
                                      </p:to>
                                    </p:set>
                                    <p:animEffect filter="dissolve" transition="in">
                                      <p:cBhvr>
                                        <p:cTn id="14" dur="500"/>
                                        <p:tgtEl>
                                          <p:spTgt spid="436">
                                            <p:txEl>
                                              <p:pRg st="1" end="1"/>
                                            </p:txEl>
                                          </p:spTgt>
                                        </p:tgtEl>
                                      </p:cBhvr>
                                    </p:animEffect>
                                  </p:childTnLst>
                                </p:cTn>
                              </p:par>
                            </p:childTnLst>
                          </p:cTn>
                        </p:par>
                        <p:par>
                          <p:cTn id="15" fill="hold">
                            <p:stCondLst>
                              <p:cond delay="1000"/>
                            </p:stCondLst>
                            <p:childTnLst>
                              <p:par>
                                <p:cTn id="16" presetClass="entr" nodeType="afterEffect" presetID="9" grpId="1" fill="hold">
                                  <p:stCondLst>
                                    <p:cond delay="0"/>
                                  </p:stCondLst>
                                  <p:iterate type="el" backwards="0">
                                    <p:tmAbs val="0"/>
                                  </p:iterate>
                                  <p:childTnLst>
                                    <p:set>
                                      <p:cBhvr>
                                        <p:cTn id="17" fill="hold"/>
                                        <p:tgtEl>
                                          <p:spTgt spid="436">
                                            <p:txEl>
                                              <p:pRg st="2" end="2"/>
                                            </p:txEl>
                                          </p:spTgt>
                                        </p:tgtEl>
                                        <p:attrNameLst>
                                          <p:attrName>style.visibility</p:attrName>
                                        </p:attrNameLst>
                                      </p:cBhvr>
                                      <p:to>
                                        <p:strVal val="visible"/>
                                      </p:to>
                                    </p:set>
                                    <p:animEffect filter="dissolve" transition="in">
                                      <p:cBhvr>
                                        <p:cTn id="18" dur="500"/>
                                        <p:tgtEl>
                                          <p:spTgt spid="43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ID="9" grpId="1" fill="hold">
                                  <p:stCondLst>
                                    <p:cond delay="0"/>
                                  </p:stCondLst>
                                  <p:iterate type="el" backwards="0">
                                    <p:tmAbs val="0"/>
                                  </p:iterate>
                                  <p:childTnLst>
                                    <p:set>
                                      <p:cBhvr>
                                        <p:cTn id="22" fill="hold"/>
                                        <p:tgtEl>
                                          <p:spTgt spid="436">
                                            <p:txEl>
                                              <p:pRg st="3" end="3"/>
                                            </p:txEl>
                                          </p:spTgt>
                                        </p:tgtEl>
                                        <p:attrNameLst>
                                          <p:attrName>style.visibility</p:attrName>
                                        </p:attrNameLst>
                                      </p:cBhvr>
                                      <p:to>
                                        <p:strVal val="visible"/>
                                      </p:to>
                                    </p:set>
                                    <p:animEffect filter="dissolve" transition="in">
                                      <p:cBhvr>
                                        <p:cTn id="23" dur="500"/>
                                        <p:tgtEl>
                                          <p:spTgt spid="436">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ID="9" grpId="1" fill="hold">
                                  <p:stCondLst>
                                    <p:cond delay="0"/>
                                  </p:stCondLst>
                                  <p:iterate type="el" backwards="0">
                                    <p:tmAbs val="0"/>
                                  </p:iterate>
                                  <p:childTnLst>
                                    <p:set>
                                      <p:cBhvr>
                                        <p:cTn id="27" fill="hold"/>
                                        <p:tgtEl>
                                          <p:spTgt spid="436">
                                            <p:txEl>
                                              <p:pRg st="4" end="4"/>
                                            </p:txEl>
                                          </p:spTgt>
                                        </p:tgtEl>
                                        <p:attrNameLst>
                                          <p:attrName>style.visibility</p:attrName>
                                        </p:attrNameLst>
                                      </p:cBhvr>
                                      <p:to>
                                        <p:strVal val="visible"/>
                                      </p:to>
                                    </p:set>
                                    <p:animEffect filter="dissolve" transition="in">
                                      <p:cBhvr>
                                        <p:cTn id="28" dur="500"/>
                                        <p:tgtEl>
                                          <p:spTgt spid="436">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ID="9" grpId="1" fill="hold">
                                  <p:stCondLst>
                                    <p:cond delay="0"/>
                                  </p:stCondLst>
                                  <p:iterate type="el" backwards="0">
                                    <p:tmAbs val="0"/>
                                  </p:iterate>
                                  <p:childTnLst>
                                    <p:set>
                                      <p:cBhvr>
                                        <p:cTn id="32" fill="hold"/>
                                        <p:tgtEl>
                                          <p:spTgt spid="436">
                                            <p:txEl>
                                              <p:pRg st="5" end="5"/>
                                            </p:txEl>
                                          </p:spTgt>
                                        </p:tgtEl>
                                        <p:attrNameLst>
                                          <p:attrName>style.visibility</p:attrName>
                                        </p:attrNameLst>
                                      </p:cBhvr>
                                      <p:to>
                                        <p:strVal val="visible"/>
                                      </p:to>
                                    </p:set>
                                    <p:animEffect filter="dissolve" transition="in">
                                      <p:cBhvr>
                                        <p:cTn id="33" dur="500"/>
                                        <p:tgtEl>
                                          <p:spTgt spid="436">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Class="entr" nodeType="clickEffect" presetID="9" grpId="1" fill="hold">
                                  <p:stCondLst>
                                    <p:cond delay="0"/>
                                  </p:stCondLst>
                                  <p:iterate type="el" backwards="0">
                                    <p:tmAbs val="0"/>
                                  </p:iterate>
                                  <p:childTnLst>
                                    <p:set>
                                      <p:cBhvr>
                                        <p:cTn id="37" fill="hold"/>
                                        <p:tgtEl>
                                          <p:spTgt spid="436">
                                            <p:txEl>
                                              <p:pRg st="6" end="6"/>
                                            </p:txEl>
                                          </p:spTgt>
                                        </p:tgtEl>
                                        <p:attrNameLst>
                                          <p:attrName>style.visibility</p:attrName>
                                        </p:attrNameLst>
                                      </p:cBhvr>
                                      <p:to>
                                        <p:strVal val="visible"/>
                                      </p:to>
                                    </p:set>
                                    <p:animEffect filter="dissolve" transition="in">
                                      <p:cBhvr>
                                        <p:cTn id="38" dur="500"/>
                                        <p:tgtEl>
                                          <p:spTgt spid="436">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6"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38" name="Actively, purposefully study while moving. Yell out what you’re studying while you:…"/>
          <p:cNvSpPr txBox="1"/>
          <p:nvPr/>
        </p:nvSpPr>
        <p:spPr>
          <a:xfrm>
            <a:off x="285750" y="2560740"/>
            <a:ext cx="12433300" cy="554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190000"/>
              </a:lnSpc>
              <a:defRPr b="1" sz="2500">
                <a:solidFill>
                  <a:srgbClr val="000000"/>
                </a:solidFill>
                <a:latin typeface="+mj-lt"/>
                <a:ea typeface="+mj-ea"/>
                <a:cs typeface="+mj-cs"/>
                <a:sym typeface="Helvetica"/>
              </a:defRPr>
            </a:pPr>
            <a:r>
              <a:t> </a:t>
            </a:r>
            <a:r>
              <a:rPr sz="2400"/>
              <a:t>Actively, purposefully study while moving. Yell out what you’re studying while you:</a:t>
            </a:r>
          </a:p>
          <a:p>
            <a:pPr lvl="1" indent="342900" algn="l">
              <a:lnSpc>
                <a:spcPct val="190000"/>
              </a:lnSpc>
              <a:defRPr b="1" sz="2500">
                <a:solidFill>
                  <a:srgbClr val="000000"/>
                </a:solidFill>
                <a:latin typeface="+mj-lt"/>
                <a:ea typeface="+mj-ea"/>
                <a:cs typeface="+mj-cs"/>
                <a:sym typeface="Helvetica"/>
              </a:defRPr>
            </a:pPr>
            <a:r>
              <a:t> Shoot baskets, throw frisbees, kick or throw balls, sit on exercise ball</a:t>
            </a:r>
          </a:p>
          <a:p>
            <a:pPr lvl="1" indent="342900" algn="l">
              <a:lnSpc>
                <a:spcPct val="190000"/>
              </a:lnSpc>
              <a:defRPr b="1" sz="2500">
                <a:solidFill>
                  <a:srgbClr val="000000"/>
                </a:solidFill>
                <a:latin typeface="+mj-lt"/>
                <a:ea typeface="+mj-ea"/>
                <a:cs typeface="+mj-cs"/>
                <a:sym typeface="Helvetica"/>
              </a:defRPr>
            </a:pPr>
            <a:r>
              <a:t> Dance, sing, exercise, lift weights </a:t>
            </a:r>
          </a:p>
          <a:p>
            <a:pPr lvl="1" indent="342900" algn="l">
              <a:lnSpc>
                <a:spcPct val="190000"/>
              </a:lnSpc>
              <a:defRPr b="1" sz="2500">
                <a:solidFill>
                  <a:srgbClr val="000000"/>
                </a:solidFill>
                <a:latin typeface="+mj-lt"/>
                <a:ea typeface="+mj-ea"/>
                <a:cs typeface="+mj-cs"/>
                <a:sym typeface="Helvetica"/>
              </a:defRPr>
            </a:pPr>
            <a:r>
              <a:t> Use a slinky or stress ball</a:t>
            </a:r>
          </a:p>
          <a:p>
            <a:pPr lvl="1" indent="342900" algn="l">
              <a:lnSpc>
                <a:spcPct val="190000"/>
              </a:lnSpc>
              <a:defRPr b="1" sz="2500">
                <a:solidFill>
                  <a:srgbClr val="000000"/>
                </a:solidFill>
                <a:latin typeface="+mj-lt"/>
                <a:ea typeface="+mj-ea"/>
                <a:cs typeface="+mj-cs"/>
                <a:sym typeface="Helvetica"/>
              </a:defRPr>
            </a:pPr>
            <a:r>
              <a:t> Design a game, Foldable, or Infographic (Google Foldables Images)</a:t>
            </a:r>
          </a:p>
          <a:p>
            <a:pPr lvl="1" indent="342900" algn="l">
              <a:lnSpc>
                <a:spcPct val="190000"/>
              </a:lnSpc>
              <a:defRPr b="1" sz="2500">
                <a:solidFill>
                  <a:srgbClr val="000000"/>
                </a:solidFill>
                <a:latin typeface="+mj-lt"/>
                <a:ea typeface="+mj-ea"/>
                <a:cs typeface="+mj-cs"/>
                <a:sym typeface="Helvetica"/>
              </a:defRPr>
            </a:pPr>
            <a:r>
              <a:t> Paper-plate flash-cards: </a:t>
            </a:r>
            <a:r>
              <a:rPr sz="2200"/>
              <a:t>Put answer on back, check your memory, and </a:t>
            </a:r>
            <a:r>
              <a:rPr sz="2300"/>
              <a:t>throw it! </a:t>
            </a:r>
          </a:p>
          <a:p>
            <a:pPr lvl="1" indent="342900" algn="l">
              <a:lnSpc>
                <a:spcPct val="190000"/>
              </a:lnSpc>
              <a:defRPr b="1" sz="2500">
                <a:solidFill>
                  <a:srgbClr val="000000"/>
                </a:solidFill>
                <a:latin typeface="+mj-lt"/>
                <a:ea typeface="+mj-ea"/>
                <a:cs typeface="+mj-cs"/>
                <a:sym typeface="Helvetica"/>
              </a:defRPr>
            </a:pPr>
            <a:r>
              <a:t> Color-code your notes and flash cards; move the flash cards as you say them</a:t>
            </a:r>
          </a:p>
          <a:p>
            <a:pPr lvl="1" indent="342900" algn="l">
              <a:lnSpc>
                <a:spcPct val="190000"/>
              </a:lnSpc>
              <a:defRPr b="1" sz="2500">
                <a:solidFill>
                  <a:srgbClr val="000000"/>
                </a:solidFill>
                <a:latin typeface="+mj-lt"/>
                <a:ea typeface="+mj-ea"/>
                <a:cs typeface="+mj-cs"/>
                <a:sym typeface="Helvetica"/>
              </a:defRPr>
            </a:pPr>
            <a:r>
              <a:t>Improve reading comprehension and reports: </a:t>
            </a:r>
            <a:r>
              <a:rPr sz="2000"/>
              <a:t>SWBST Somebody Wanted But So Then</a:t>
            </a:r>
          </a:p>
        </p:txBody>
      </p:sp>
      <p:sp>
        <p:nvSpPr>
          <p:cNvPr id="439" name="Title"/>
          <p:cNvSpPr txBox="1"/>
          <p:nvPr/>
        </p:nvSpPr>
        <p:spPr>
          <a:xfrm>
            <a:off x="-148977" y="33261"/>
            <a:ext cx="13158887" cy="1254278"/>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defTabSz="543305">
              <a:defRPr b="1" sz="2700">
                <a:latin typeface="+mj-lt"/>
                <a:ea typeface="+mj-ea"/>
                <a:cs typeface="+mj-cs"/>
                <a:sym typeface="Helvetica"/>
              </a:defRPr>
            </a:pPr>
            <a:r>
              <a:t>SWAG</a:t>
            </a:r>
          </a:p>
          <a:p>
            <a:pPr defTabSz="543305">
              <a:defRPr b="1" sz="2700">
                <a:latin typeface="+mj-lt"/>
                <a:ea typeface="+mj-ea"/>
                <a:cs typeface="+mj-cs"/>
                <a:sym typeface="Helvetica"/>
              </a:defRPr>
            </a:pPr>
            <a:r>
              <a:t>Things to DO while SEEING and SAYING</a:t>
            </a:r>
          </a:p>
          <a:p>
            <a:pPr defTabSz="543305">
              <a:defRPr b="1" sz="2700">
                <a:latin typeface="+mj-lt"/>
                <a:ea typeface="+mj-ea"/>
                <a:cs typeface="+mj-cs"/>
                <a:sym typeface="Helvetica"/>
              </a:defRPr>
            </a:pPr>
            <a:r>
              <a:t> what you’re studying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3" name="Title"/>
          <p:cNvSpPr txBox="1"/>
          <p:nvPr>
            <p:ph type="title"/>
          </p:nvPr>
        </p:nvSpPr>
        <p:spPr>
          <a:xfrm>
            <a:off x="215900" y="223761"/>
            <a:ext cx="12560300" cy="1254278"/>
          </a:xfrm>
          <a:prstGeom prst="rect">
            <a:avLst/>
          </a:prstGeom>
          <a:solidFill>
            <a:schemeClr val="accent1"/>
          </a:solidFill>
        </p:spPr>
        <p:txBody>
          <a:bodyPr/>
          <a:lstStyle>
            <a:lvl1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400">
                <a:solidFill>
                  <a:srgbClr val="000000"/>
                </a:solidFill>
                <a:latin typeface="Times New Roman"/>
                <a:ea typeface="Times New Roman"/>
                <a:cs typeface="Times New Roman"/>
                <a:sym typeface="Times New Roman"/>
              </a:defRPr>
            </a:lvl1pPr>
          </a:lstStyle>
          <a:p>
            <a:pPr/>
            <a:r>
              <a:t> </a:t>
            </a:r>
          </a:p>
        </p:txBody>
      </p:sp>
      <p:sp>
        <p:nvSpPr>
          <p:cNvPr id="444" name="Cline, R. &amp; Fay, J. (1990). Parenting with Love and Logic.…"/>
          <p:cNvSpPr txBox="1"/>
          <p:nvPr>
            <p:ph type="body" idx="1"/>
          </p:nvPr>
        </p:nvSpPr>
        <p:spPr>
          <a:xfrm>
            <a:off x="310149" y="3142545"/>
            <a:ext cx="12975439" cy="7023314"/>
          </a:xfrm>
          <a:prstGeom prst="rect">
            <a:avLst/>
          </a:prstGeom>
        </p:spPr>
        <p:txBody>
          <a:bodyPr/>
          <a:lstStyle/>
          <a:p>
            <a:pPr marL="0" marR="45720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t>Cline, R. &amp; Fay, J. (1990). </a:t>
            </a:r>
            <a:r>
              <a:rPr i="1"/>
              <a:t>Parenting with Love and Logic</a:t>
            </a:r>
            <a:r>
              <a:t>.</a:t>
            </a:r>
          </a:p>
          <a:p>
            <a:pPr marL="0" marR="45720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t>Dickman, G., (2009). International Dyslexia Association Annual Conference.</a:t>
            </a:r>
          </a:p>
          <a:p>
            <a:pPr marL="0" marR="45720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t>Duckworth, A. (2016). </a:t>
            </a:r>
            <a:r>
              <a:rPr i="1"/>
              <a:t>GRIT: The power of passion and perseverance</a:t>
            </a:r>
            <a:r>
              <a:t>.</a:t>
            </a:r>
          </a:p>
          <a:p>
            <a:pPr marL="0" marR="45720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t>Dweck, Carol (2006). </a:t>
            </a:r>
            <a:r>
              <a:rPr i="1"/>
              <a:t>Mindset: The New Psychology of Success</a:t>
            </a:r>
            <a:r>
              <a:t>.</a:t>
            </a:r>
          </a:p>
          <a:p>
            <a:pPr marL="0" indent="0">
              <a:spcBef>
                <a:spcPts val="0"/>
              </a:spcBef>
              <a:buSzTx/>
              <a:buNone/>
              <a:defRPr sz="1800">
                <a:solidFill>
                  <a:srgbClr val="000000"/>
                </a:solidFill>
              </a:defRPr>
            </a:pPr>
            <a:r>
              <a:t>Faber, A. and Mazlish, E. (1980). </a:t>
            </a:r>
            <a:r>
              <a:rPr i="1"/>
              <a:t>How to Talk So Kids Will Listen and Listen So Kids Will Talk</a:t>
            </a:r>
            <a:r>
              <a:t>. </a:t>
            </a:r>
          </a:p>
          <a:p>
            <a:pPr marL="0" marR="45720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t>Frank, Robert, Ph.D. (2002). </a:t>
            </a:r>
            <a:r>
              <a:rPr i="1"/>
              <a:t>The Secret Life of the Dyslexic Child</a:t>
            </a:r>
            <a:r>
              <a:t>.</a:t>
            </a:r>
          </a:p>
          <a:p>
            <a:pPr marL="0" marR="45720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t>Gillingham, A. and Stillman, B. (1936). </a:t>
            </a:r>
            <a:r>
              <a:rPr i="1"/>
              <a:t>The Gillingham Manual</a:t>
            </a:r>
            <a:r>
              <a:t>.</a:t>
            </a:r>
          </a:p>
          <a:p>
            <a:pPr marL="0" marR="45720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t>Hallowell, E., M.D. (2004). </a:t>
            </a:r>
            <a:r>
              <a:rPr i="1"/>
              <a:t>A Walk in the Rain with a Brain</a:t>
            </a:r>
            <a:r>
              <a:t>.</a:t>
            </a:r>
          </a:p>
          <a:p>
            <a:pPr marL="0" indent="0">
              <a:spcBef>
                <a:spcPts val="0"/>
              </a:spcBef>
              <a:buSzTx/>
              <a:buNone/>
              <a:defRPr sz="1800">
                <a:solidFill>
                  <a:srgbClr val="000000"/>
                </a:solidFill>
              </a:defRPr>
            </a:pPr>
            <a:r>
              <a:t>Helmstetter, S. (1989) </a:t>
            </a:r>
            <a:r>
              <a:rPr i="1"/>
              <a:t>Predictive Parenting</a:t>
            </a:r>
            <a:r>
              <a:t>.</a:t>
            </a:r>
          </a:p>
          <a:p>
            <a:pPr marL="0" marR="45720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t>Langston R, L.D. (2012) </a:t>
            </a:r>
            <a:r>
              <a:rPr i="1"/>
              <a:t>For the Children</a:t>
            </a:r>
            <a:r>
              <a:t>.</a:t>
            </a:r>
          </a:p>
          <a:p>
            <a:pPr marL="0" marR="45720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t>Orton, S. (1925). </a:t>
            </a:r>
            <a:r>
              <a:rPr i="1"/>
              <a:t>Word-Blindness in School Children and Other Papers on Strephosymbolia</a:t>
            </a:r>
            <a:r>
              <a:t>.</a:t>
            </a:r>
          </a:p>
          <a:p>
            <a:pPr marL="0" marR="457200" indent="0" defTabSz="4572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t>Schultz, J., Ph.D.(2011). </a:t>
            </a:r>
            <a:r>
              <a:rPr i="1"/>
              <a:t>Nowhere to Hide: Why kids with LD and ADHD hate school and what we can do about it</a:t>
            </a:r>
            <a:r>
              <a:t>.</a:t>
            </a:r>
            <a:endParaRPr u="sng"/>
          </a:p>
          <a:p>
            <a:pPr marL="0" indent="0">
              <a:spcBef>
                <a:spcPts val="0"/>
              </a:spcBef>
              <a:buSzTx/>
              <a:buNone/>
              <a:defRPr sz="1800">
                <a:solidFill>
                  <a:srgbClr val="000000"/>
                </a:solidFill>
              </a:defRPr>
            </a:pPr>
            <a:r>
              <a:t>Selznick, R., PhD. (2009). </a:t>
            </a:r>
            <a:r>
              <a:rPr i="1"/>
              <a:t>The Shut-Down Learner</a:t>
            </a:r>
            <a:r>
              <a:t>.</a:t>
            </a:r>
          </a:p>
          <a:p>
            <a:pPr marL="0" indent="0">
              <a:spcBef>
                <a:spcPts val="0"/>
              </a:spcBef>
              <a:buSzTx/>
              <a:buNone/>
              <a:defRPr sz="1800">
                <a:solidFill>
                  <a:srgbClr val="000000"/>
                </a:solidFill>
              </a:defRPr>
            </a:pPr>
            <a:r>
              <a:t>Willis, J. MD, M.Ed (2010). </a:t>
            </a:r>
            <a:r>
              <a:rPr i="1"/>
              <a:t>Learning to Love Math</a:t>
            </a:r>
            <a:r>
              <a:t> also other books by Judy Willis</a:t>
            </a:r>
          </a:p>
          <a:p>
            <a:pPr marL="0" indent="0">
              <a:spcBef>
                <a:spcPts val="0"/>
              </a:spcBef>
              <a:buSzTx/>
              <a:buNone/>
              <a:defRPr sz="1800">
                <a:solidFill>
                  <a:srgbClr val="000000"/>
                </a:solidFill>
              </a:defRPr>
            </a:pPr>
          </a:p>
          <a:p>
            <a:pPr marL="0" indent="0">
              <a:spcBef>
                <a:spcPts val="0"/>
              </a:spcBef>
              <a:buSzTx/>
              <a:buNone/>
              <a:defRPr sz="1800">
                <a:solidFill>
                  <a:srgbClr val="000000"/>
                </a:solidFill>
              </a:defRPr>
            </a:pPr>
            <a:r>
              <a:t>TED TALKS:</a:t>
            </a:r>
          </a:p>
          <a:p>
            <a:pPr marL="0" indent="0">
              <a:spcBef>
                <a:spcPts val="0"/>
              </a:spcBef>
              <a:buSzTx/>
              <a:buNone/>
              <a:defRPr sz="1800">
                <a:solidFill>
                  <a:srgbClr val="000000"/>
                </a:solidFill>
              </a:defRPr>
            </a:pPr>
            <a:r>
              <a:t>Duckworth, A. (2013). </a:t>
            </a:r>
            <a:r>
              <a:rPr i="1"/>
              <a:t>GRIT. </a:t>
            </a:r>
          </a:p>
          <a:p>
            <a:pPr marL="0" indent="0">
              <a:spcBef>
                <a:spcPts val="0"/>
              </a:spcBef>
              <a:buSzTx/>
              <a:buNone/>
              <a:defRPr sz="1800">
                <a:solidFill>
                  <a:srgbClr val="000000"/>
                </a:solidFill>
              </a:defRPr>
            </a:pPr>
            <a:r>
              <a:t>Dweck, C., (2014). </a:t>
            </a:r>
            <a:r>
              <a:rPr i="1"/>
              <a:t>The power of believing that you can improve</a:t>
            </a:r>
            <a:r>
              <a:t>. </a:t>
            </a:r>
          </a:p>
          <a:p>
            <a:pPr marL="0" indent="0">
              <a:spcBef>
                <a:spcPts val="0"/>
              </a:spcBef>
              <a:buSzTx/>
              <a:buNone/>
              <a:defRPr sz="1800">
                <a:solidFill>
                  <a:srgbClr val="000000"/>
                </a:solidFill>
              </a:defRPr>
            </a:pPr>
            <a:r>
              <a:t>Pierson, R., </a:t>
            </a:r>
            <a:r>
              <a:rPr i="1"/>
              <a:t>Every kid needs a champion</a:t>
            </a:r>
            <a:r>
              <a:t>.</a:t>
            </a:r>
          </a:p>
        </p:txBody>
      </p:sp>
      <p:sp>
        <p:nvSpPr>
          <p:cNvPr id="445" name="References"/>
          <p:cNvSpPr txBox="1"/>
          <p:nvPr/>
        </p:nvSpPr>
        <p:spPr>
          <a:xfrm>
            <a:off x="5018173" y="425448"/>
            <a:ext cx="2968453"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atin typeface="Palatino"/>
                <a:ea typeface="Palatino"/>
                <a:cs typeface="Palatino"/>
                <a:sym typeface="Palatino"/>
              </a:defRPr>
            </a:lvl1pPr>
          </a:lstStyle>
          <a:p>
            <a:pPr/>
            <a:r>
              <a:t>References </a:t>
            </a:r>
          </a:p>
        </p:txBody>
      </p:sp>
      <p:sp>
        <p:nvSpPr>
          <p:cNvPr id="446" name="https://tinyurl.com/happyamygdala">
            <a:hlinkClick r:id="rId2" invalidUrl="" action="" tgtFrame="" tooltip="" history="1" highlightClick="0" endSnd="0"/>
          </p:cNvPr>
          <p:cNvSpPr txBox="1"/>
          <p:nvPr/>
        </p:nvSpPr>
        <p:spPr>
          <a:xfrm>
            <a:off x="1695319" y="1907609"/>
            <a:ext cx="8915814" cy="4492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100" u="sng">
                <a:solidFill>
                  <a:srgbClr val="0000FF"/>
                </a:solidFill>
                <a:uFill>
                  <a:solidFill>
                    <a:srgbClr val="0000FF"/>
                  </a:solidFill>
                </a:uFill>
                <a:latin typeface="Futura"/>
                <a:ea typeface="Futura"/>
                <a:cs typeface="Futura"/>
                <a:sym typeface="Futura"/>
                <a:hlinkClick r:id="rId3" invalidUrl="" action="" tgtFrame="" tooltip="" history="1" highlightClick="0" endSnd="0"/>
              </a:defRPr>
            </a:lvl1pPr>
          </a:lstStyle>
          <a:p>
            <a:pPr/>
            <a:r>
              <a:rPr>
                <a:hlinkClick r:id="rId3" invalidUrl="" action="" tgtFrame="" tooltip="" history="1" highlightClick="0" endSnd="0"/>
              </a:rPr>
              <a:t>https://tinyurl.com/happyamygdala</a:t>
            </a:r>
          </a:p>
        </p:txBody>
      </p:sp>
      <p:sp>
        <p:nvSpPr>
          <p:cNvPr id="447" name="https://tinyurl.com/happyamygdalahandout"/>
          <p:cNvSpPr txBox="1"/>
          <p:nvPr/>
        </p:nvSpPr>
        <p:spPr>
          <a:xfrm>
            <a:off x="3263273" y="2284154"/>
            <a:ext cx="5316589"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R="457200" algn="l"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u="sng">
                <a:solidFill>
                  <a:srgbClr val="0000FF"/>
                </a:solidFill>
                <a:uFill>
                  <a:solidFill>
                    <a:srgbClr val="0000FF"/>
                  </a:solidFill>
                </a:uFill>
                <a:latin typeface="Palatino"/>
                <a:ea typeface="Palatino"/>
                <a:cs typeface="Palatino"/>
                <a:sym typeface="Palatino"/>
                <a:hlinkClick r:id="rId4" invalidUrl="" action="" tgtFrame="" tooltip="" history="1" highlightClick="0" endSnd="0"/>
              </a:defRPr>
            </a:lvl1pPr>
          </a:lstStyle>
          <a:p>
            <a:pPr/>
            <a:r>
              <a:rPr>
                <a:hlinkClick r:id="rId4" invalidUrl="" action="" tgtFrame="" tooltip="" history="1" highlightClick="0" endSnd="0"/>
              </a:rPr>
              <a:t>https://tinyurl.com/happyamygdalahandout</a:t>
            </a:r>
          </a:p>
        </p:txBody>
      </p:sp>
      <p:sp>
        <p:nvSpPr>
          <p:cNvPr id="448" name="Mark Hall of Casting Crowns"/>
          <p:cNvSpPr txBox="1"/>
          <p:nvPr/>
        </p:nvSpPr>
        <p:spPr>
          <a:xfrm>
            <a:off x="3869432" y="2786437"/>
            <a:ext cx="1925985" cy="28562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tabLst>
                <a:tab pos="457200" algn="l"/>
                <a:tab pos="685800" algn="l"/>
                <a:tab pos="2286000" algn="l"/>
                <a:tab pos="3479800" algn="l"/>
                <a:tab pos="3657600" algn="l"/>
                <a:tab pos="4851400" algn="l"/>
                <a:tab pos="5029200" algn="l"/>
              </a:tabLst>
              <a:defRPr sz="1200" u="sng">
                <a:solidFill>
                  <a:srgbClr val="0000FF"/>
                </a:solidFill>
                <a:uFill>
                  <a:solidFill>
                    <a:srgbClr val="0000FF"/>
                  </a:solidFill>
                </a:uFill>
                <a:latin typeface="Times New Roman"/>
                <a:ea typeface="Times New Roman"/>
                <a:cs typeface="Times New Roman"/>
                <a:sym typeface="Times New Roman"/>
                <a:hlinkClick r:id="rId5" invalidUrl="" action="" tgtFrame="" tooltip="" history="1" highlightClick="0" endSnd="0"/>
              </a:defRPr>
            </a:lvl1pPr>
          </a:lstStyle>
          <a:p>
            <a:pPr/>
            <a:r>
              <a:rPr>
                <a:hlinkClick r:id="rId5" invalidUrl="" action="" tgtFrame="" tooltip="" history="1" highlightClick="0" endSnd="0"/>
              </a:rPr>
              <a:t>Mark Hall of Casting Crowns</a:t>
            </a:r>
          </a:p>
        </p:txBody>
      </p:sp>
      <p:sp>
        <p:nvSpPr>
          <p:cNvPr id="449" name="Nathan Bouldin Dyslexic and determined to be a dentist">
            <a:hlinkClick r:id="rId2" invalidUrl="" action="" tgtFrame="" tooltip="" history="1" highlightClick="0" endSnd="0"/>
          </p:cNvPr>
          <p:cNvSpPr txBox="1"/>
          <p:nvPr/>
        </p:nvSpPr>
        <p:spPr>
          <a:xfrm>
            <a:off x="6206273" y="2808600"/>
            <a:ext cx="2929050" cy="241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00" u="sng">
                <a:solidFill>
                  <a:srgbClr val="0000FF"/>
                </a:solidFill>
                <a:uFill>
                  <a:solidFill>
                    <a:srgbClr val="0000FF"/>
                  </a:solidFill>
                </a:uFill>
                <a:latin typeface="+mj-lt"/>
                <a:ea typeface="+mj-ea"/>
                <a:cs typeface="+mj-cs"/>
                <a:sym typeface="Helvetica"/>
                <a:hlinkClick r:id="rId6" invalidUrl="" action="" tgtFrame="" tooltip="" history="1" highlightClick="0" endSnd="0"/>
              </a:defRPr>
            </a:lvl1pPr>
          </a:lstStyle>
          <a:p>
            <a:pPr/>
            <a:r>
              <a:rPr>
                <a:hlinkClick r:id="rId6" invalidUrl="" action="" tgtFrame="" tooltip="" history="1" highlightClick="0" endSnd="0"/>
              </a:rPr>
              <a:t>Nathan Bouldin Dyslexic and determined to be a dentist</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Self-talk…"/>
          <p:cNvSpPr txBox="1"/>
          <p:nvPr>
            <p:ph type="body" idx="1"/>
          </p:nvPr>
        </p:nvSpPr>
        <p:spPr>
          <a:xfrm>
            <a:off x="129113" y="1222374"/>
            <a:ext cx="12746574" cy="8233720"/>
          </a:xfrm>
          <a:prstGeom prst="rect">
            <a:avLst/>
          </a:prstGeom>
        </p:spPr>
        <p:txBody>
          <a:bodyPr lIns="0" tIns="0" rIns="0" bIns="0"/>
          <a:lstStyle/>
          <a:p>
            <a:pPr lvl="3" marL="0" indent="1617980" defTabSz="572516">
              <a:spcBef>
                <a:spcPts val="2300"/>
              </a:spcBef>
              <a:buSzTx/>
              <a:buNone/>
              <a:defRPr sz="3900" u="sng">
                <a:solidFill>
                  <a:srgbClr val="000000"/>
                </a:solidFill>
              </a:defRPr>
            </a:pPr>
            <a:r>
              <a:t>S</a:t>
            </a:r>
            <a:r>
              <a:rPr u="none"/>
              <a:t>elf-talk</a:t>
            </a:r>
          </a:p>
          <a:p>
            <a:pPr lvl="3" marL="0" indent="1617980" defTabSz="572516">
              <a:spcBef>
                <a:spcPts val="2300"/>
              </a:spcBef>
              <a:buSzTx/>
              <a:buNone/>
              <a:defRPr sz="3900" u="sng">
                <a:solidFill>
                  <a:srgbClr val="000000"/>
                </a:solidFill>
              </a:defRPr>
            </a:pPr>
            <a:r>
              <a:t>P</a:t>
            </a:r>
            <a:r>
              <a:rPr u="none"/>
              <a:t>ositive Mistake Correction</a:t>
            </a:r>
          </a:p>
          <a:p>
            <a:pPr lvl="3" marL="0" indent="1617980" defTabSz="572516">
              <a:spcBef>
                <a:spcPts val="2300"/>
              </a:spcBef>
              <a:buSzTx/>
              <a:buNone/>
              <a:defRPr sz="3900" u="sng">
                <a:solidFill>
                  <a:srgbClr val="000000"/>
                </a:solidFill>
              </a:defRPr>
            </a:pPr>
            <a:r>
              <a:t>A</a:t>
            </a:r>
            <a:r>
              <a:rPr u="none"/>
              <a:t>dvocate for yourself</a:t>
            </a:r>
            <a:endParaRPr sz="4900"/>
          </a:p>
          <a:p>
            <a:pPr lvl="3" marL="0" indent="1617980" defTabSz="572516">
              <a:spcBef>
                <a:spcPts val="2300"/>
              </a:spcBef>
              <a:buSzTx/>
              <a:buNone/>
              <a:defRPr sz="1300">
                <a:solidFill>
                  <a:srgbClr val="000000"/>
                </a:solidFill>
              </a:defRPr>
            </a:pPr>
            <a:r>
              <a:t>Copyright 2016 Hettie P. Johnson</a:t>
            </a:r>
          </a:p>
        </p:txBody>
      </p:sp>
      <p:pic>
        <p:nvPicPr>
          <p:cNvPr id="272" name="image2.png" descr="image2.png"/>
          <p:cNvPicPr>
            <a:picLocks noChangeAspect="1"/>
          </p:cNvPicPr>
          <p:nvPr/>
        </p:nvPicPr>
        <p:blipFill>
          <a:blip r:embed="rId2">
            <a:extLst/>
          </a:blip>
          <a:stretch>
            <a:fillRect/>
          </a:stretch>
        </p:blipFill>
        <p:spPr>
          <a:xfrm>
            <a:off x="-3937000" y="8953500"/>
            <a:ext cx="3035300" cy="2679700"/>
          </a:xfrm>
          <a:prstGeom prst="rect">
            <a:avLst/>
          </a:prstGeom>
          <a:ln w="12700">
            <a:miter lim="400000"/>
          </a:ln>
        </p:spPr>
      </p:pic>
      <p:pic>
        <p:nvPicPr>
          <p:cNvPr id="273" name="image1.png" descr="image1.png"/>
          <p:cNvPicPr>
            <a:picLocks noChangeAspect="1"/>
          </p:cNvPicPr>
          <p:nvPr/>
        </p:nvPicPr>
        <p:blipFill>
          <a:blip r:embed="rId3">
            <a:extLst/>
          </a:blip>
          <a:stretch>
            <a:fillRect/>
          </a:stretch>
        </p:blipFill>
        <p:spPr>
          <a:xfrm>
            <a:off x="-32372300" y="28486100"/>
            <a:ext cx="1828800" cy="2400300"/>
          </a:xfrm>
          <a:prstGeom prst="rect">
            <a:avLst/>
          </a:prstGeom>
          <a:ln w="12700">
            <a:miter lim="400000"/>
          </a:ln>
        </p:spPr>
      </p:pic>
      <p:sp>
        <p:nvSpPr>
          <p:cNvPr id="274" name="Amygdala"/>
          <p:cNvSpPr txBox="1"/>
          <p:nvPr/>
        </p:nvSpPr>
        <p:spPr>
          <a:xfrm>
            <a:off x="-232736" y="-3"/>
            <a:ext cx="13030005" cy="1175745"/>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262887">
              <a:spcBef>
                <a:spcPts val="1000"/>
              </a:spcBef>
              <a:defRPr sz="3800">
                <a:solidFill>
                  <a:srgbClr val="F7FFF4"/>
                </a:solidFill>
                <a:latin typeface="Palatino"/>
                <a:ea typeface="Palatino"/>
                <a:cs typeface="Palatino"/>
                <a:sym typeface="Palatino"/>
              </a:defRPr>
            </a:lvl1pPr>
          </a:lstStyle>
          <a:p>
            <a:pPr/>
            <a:r>
              <a:t>SPA</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71">
                                            <p:bg/>
                                          </p:spTgt>
                                        </p:tgtEl>
                                        <p:attrNameLst>
                                          <p:attrName>style.visibility</p:attrName>
                                        </p:attrNameLst>
                                      </p:cBhvr>
                                      <p:to>
                                        <p:strVal val="visible"/>
                                      </p:to>
                                    </p:set>
                                    <p:anim calcmode="lin" valueType="num">
                                      <p:cBhvr>
                                        <p:cTn id="7" dur="750" fill="hold"/>
                                        <p:tgtEl>
                                          <p:spTgt spid="271">
                                            <p:bg/>
                                          </p:spTgt>
                                        </p:tgtEl>
                                        <p:attrNameLst>
                                          <p:attrName>ppt_w</p:attrName>
                                        </p:attrNameLst>
                                      </p:cBhvr>
                                      <p:tavLst>
                                        <p:tav tm="0">
                                          <p:val>
                                            <p:fltVal val="0"/>
                                          </p:val>
                                        </p:tav>
                                        <p:tav tm="100000">
                                          <p:val>
                                            <p:strVal val="#ppt_w"/>
                                          </p:val>
                                        </p:tav>
                                      </p:tavLst>
                                    </p:anim>
                                    <p:anim calcmode="lin" valueType="num">
                                      <p:cBhvr>
                                        <p:cTn id="8" dur="750" fill="hold"/>
                                        <p:tgtEl>
                                          <p:spTgt spid="271">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271">
                                            <p:txEl>
                                              <p:pRg st="0" end="0"/>
                                            </p:txEl>
                                          </p:spTgt>
                                        </p:tgtEl>
                                        <p:attrNameLst>
                                          <p:attrName>style.visibility</p:attrName>
                                        </p:attrNameLst>
                                      </p:cBhvr>
                                      <p:to>
                                        <p:strVal val="visible"/>
                                      </p:to>
                                    </p:set>
                                    <p:anim calcmode="lin" valueType="num">
                                      <p:cBhvr>
                                        <p:cTn id="11" dur="750" fill="hold"/>
                                        <p:tgtEl>
                                          <p:spTgt spid="271">
                                            <p:txEl>
                                              <p:pRg st="0" end="0"/>
                                            </p:txEl>
                                          </p:spTgt>
                                        </p:tgtEl>
                                        <p:attrNameLst>
                                          <p:attrName>ppt_w</p:attrName>
                                        </p:attrNameLst>
                                      </p:cBhvr>
                                      <p:tavLst>
                                        <p:tav tm="0">
                                          <p:val>
                                            <p:fltVal val="0"/>
                                          </p:val>
                                        </p:tav>
                                        <p:tav tm="100000">
                                          <p:val>
                                            <p:strVal val="#ppt_w"/>
                                          </p:val>
                                        </p:tav>
                                      </p:tavLst>
                                    </p:anim>
                                    <p:anim calcmode="lin" valueType="num">
                                      <p:cBhvr>
                                        <p:cTn id="12" dur="750" fill="hold"/>
                                        <p:tgtEl>
                                          <p:spTgt spid="271">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750"/>
                            </p:stCondLst>
                            <p:childTnLst>
                              <p:par>
                                <p:cTn id="14" presetClass="entr" nodeType="afterEffect" presetSubtype="16" presetID="23" grpId="1" fill="hold">
                                  <p:stCondLst>
                                    <p:cond delay="0"/>
                                  </p:stCondLst>
                                  <p:iterate type="el" backwards="0">
                                    <p:tmAbs val="0"/>
                                  </p:iterate>
                                  <p:childTnLst>
                                    <p:set>
                                      <p:cBhvr>
                                        <p:cTn id="15" fill="hold"/>
                                        <p:tgtEl>
                                          <p:spTgt spid="271">
                                            <p:txEl>
                                              <p:pRg st="1" end="1"/>
                                            </p:txEl>
                                          </p:spTgt>
                                        </p:tgtEl>
                                        <p:attrNameLst>
                                          <p:attrName>style.visibility</p:attrName>
                                        </p:attrNameLst>
                                      </p:cBhvr>
                                      <p:to>
                                        <p:strVal val="visible"/>
                                      </p:to>
                                    </p:set>
                                    <p:anim calcmode="lin" valueType="num">
                                      <p:cBhvr>
                                        <p:cTn id="16" dur="750" fill="hold"/>
                                        <p:tgtEl>
                                          <p:spTgt spid="271">
                                            <p:txEl>
                                              <p:pRg st="1" end="1"/>
                                            </p:txEl>
                                          </p:spTgt>
                                        </p:tgtEl>
                                        <p:attrNameLst>
                                          <p:attrName>ppt_w</p:attrName>
                                        </p:attrNameLst>
                                      </p:cBhvr>
                                      <p:tavLst>
                                        <p:tav tm="0">
                                          <p:val>
                                            <p:fltVal val="0"/>
                                          </p:val>
                                        </p:tav>
                                        <p:tav tm="100000">
                                          <p:val>
                                            <p:strVal val="#ppt_w"/>
                                          </p:val>
                                        </p:tav>
                                      </p:tavLst>
                                    </p:anim>
                                    <p:anim calcmode="lin" valueType="num">
                                      <p:cBhvr>
                                        <p:cTn id="17" dur="750" fill="hold"/>
                                        <p:tgtEl>
                                          <p:spTgt spid="27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16" presetID="23" grpId="1" fill="hold">
                                  <p:stCondLst>
                                    <p:cond delay="0"/>
                                  </p:stCondLst>
                                  <p:iterate type="el" backwards="0">
                                    <p:tmAbs val="0"/>
                                  </p:iterate>
                                  <p:childTnLst>
                                    <p:set>
                                      <p:cBhvr>
                                        <p:cTn id="21" fill="hold"/>
                                        <p:tgtEl>
                                          <p:spTgt spid="271">
                                            <p:txEl>
                                              <p:pRg st="2" end="2"/>
                                            </p:txEl>
                                          </p:spTgt>
                                        </p:tgtEl>
                                        <p:attrNameLst>
                                          <p:attrName>style.visibility</p:attrName>
                                        </p:attrNameLst>
                                      </p:cBhvr>
                                      <p:to>
                                        <p:strVal val="visible"/>
                                      </p:to>
                                    </p:set>
                                    <p:anim calcmode="lin" valueType="num">
                                      <p:cBhvr>
                                        <p:cTn id="22" dur="750" fill="hold"/>
                                        <p:tgtEl>
                                          <p:spTgt spid="271">
                                            <p:txEl>
                                              <p:pRg st="2" end="2"/>
                                            </p:txEl>
                                          </p:spTgt>
                                        </p:tgtEl>
                                        <p:attrNameLst>
                                          <p:attrName>ppt_w</p:attrName>
                                        </p:attrNameLst>
                                      </p:cBhvr>
                                      <p:tavLst>
                                        <p:tav tm="0">
                                          <p:val>
                                            <p:fltVal val="0"/>
                                          </p:val>
                                        </p:tav>
                                        <p:tav tm="100000">
                                          <p:val>
                                            <p:strVal val="#ppt_w"/>
                                          </p:val>
                                        </p:tav>
                                      </p:tavLst>
                                    </p:anim>
                                    <p:anim calcmode="lin" valueType="num">
                                      <p:cBhvr>
                                        <p:cTn id="23" dur="750" fill="hold"/>
                                        <p:tgtEl>
                                          <p:spTgt spid="27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16" presetID="23" grpId="1" fill="hold">
                                  <p:stCondLst>
                                    <p:cond delay="0"/>
                                  </p:stCondLst>
                                  <p:iterate type="el" backwards="0">
                                    <p:tmAbs val="0"/>
                                  </p:iterate>
                                  <p:childTnLst>
                                    <p:set>
                                      <p:cBhvr>
                                        <p:cTn id="27" fill="hold"/>
                                        <p:tgtEl>
                                          <p:spTgt spid="271">
                                            <p:txEl>
                                              <p:pRg st="3" end="3"/>
                                            </p:txEl>
                                          </p:spTgt>
                                        </p:tgtEl>
                                        <p:attrNameLst>
                                          <p:attrName>style.visibility</p:attrName>
                                        </p:attrNameLst>
                                      </p:cBhvr>
                                      <p:to>
                                        <p:strVal val="visible"/>
                                      </p:to>
                                    </p:set>
                                    <p:anim calcmode="lin" valueType="num">
                                      <p:cBhvr>
                                        <p:cTn id="28" dur="750" fill="hold"/>
                                        <p:tgtEl>
                                          <p:spTgt spid="271">
                                            <p:txEl>
                                              <p:pRg st="3" end="3"/>
                                            </p:txEl>
                                          </p:spTgt>
                                        </p:tgtEl>
                                        <p:attrNameLst>
                                          <p:attrName>ppt_w</p:attrName>
                                        </p:attrNameLst>
                                      </p:cBhvr>
                                      <p:tavLst>
                                        <p:tav tm="0">
                                          <p:val>
                                            <p:fltVal val="0"/>
                                          </p:val>
                                        </p:tav>
                                        <p:tav tm="100000">
                                          <p:val>
                                            <p:strVal val="#ppt_w"/>
                                          </p:val>
                                        </p:tav>
                                      </p:tavLst>
                                    </p:anim>
                                    <p:anim calcmode="lin" valueType="num">
                                      <p:cBhvr>
                                        <p:cTn id="29" dur="750" fill="hold"/>
                                        <p:tgtEl>
                                          <p:spTgt spid="271">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1"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SPA"/>
          <p:cNvSpPr txBox="1"/>
          <p:nvPr/>
        </p:nvSpPr>
        <p:spPr>
          <a:xfrm>
            <a:off x="-2057401" y="146477"/>
            <a:ext cx="15508539" cy="837536"/>
          </a:xfrm>
          <a:prstGeom prst="rect">
            <a:avLst/>
          </a:prstGeom>
          <a:solidFill>
            <a:schemeClr val="accent1"/>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normAutofit fontScale="100000" lnSpcReduction="0"/>
          </a:bodyPr>
          <a:lstStyle/>
          <a:p>
            <a:pPr defTabSz="537462">
              <a:defRPr sz="3600">
                <a:latin typeface="Palatino"/>
                <a:ea typeface="Palatino"/>
                <a:cs typeface="Palatino"/>
                <a:sym typeface="Palatino"/>
              </a:defRPr>
            </a:pPr>
            <a:r>
              <a:t>     SPA</a:t>
            </a:r>
            <a:r>
              <a:rPr sz="1300"/>
              <a:t> </a:t>
            </a:r>
          </a:p>
        </p:txBody>
      </p:sp>
      <p:sp>
        <p:nvSpPr>
          <p:cNvPr id="277" name="Changes lives…"/>
          <p:cNvSpPr txBox="1"/>
          <p:nvPr>
            <p:ph type="subTitle" idx="1"/>
          </p:nvPr>
        </p:nvSpPr>
        <p:spPr>
          <a:xfrm>
            <a:off x="85446" y="1256430"/>
            <a:ext cx="12708880" cy="9753601"/>
          </a:xfrm>
          <a:prstGeom prst="rect">
            <a:avLst/>
          </a:prstGeom>
          <a:solidFill>
            <a:srgbClr val="FFFFFF"/>
          </a:solidFill>
        </p:spPr>
        <p:txBody>
          <a:bodyPr/>
          <a:lstStyle/>
          <a:p>
            <a:pPr lvl="7" marL="0" indent="0">
              <a:spcBef>
                <a:spcPts val="3300"/>
              </a:spcBef>
              <a:buClrTx/>
              <a:buSzTx/>
              <a:buNone/>
              <a:defRPr b="1" sz="3000">
                <a:solidFill>
                  <a:srgbClr val="000000"/>
                </a:solidFill>
              </a:defRPr>
            </a:pPr>
            <a:r>
              <a:t>A key to help anyone avoid fight, flight, or freeze</a:t>
            </a:r>
          </a:p>
          <a:p>
            <a:pPr lvl="7" marL="0" indent="0">
              <a:spcBef>
                <a:spcPts val="3300"/>
              </a:spcBef>
              <a:buClrTx/>
              <a:buSzTx/>
              <a:buNone/>
              <a:defRPr b="1" sz="3000">
                <a:solidFill>
                  <a:srgbClr val="000000"/>
                </a:solidFill>
              </a:defRPr>
            </a:pPr>
            <a:r>
              <a:t>Shows students they have the power to improve their brain and learning</a:t>
            </a:r>
          </a:p>
          <a:p>
            <a:pPr lvl="7" marL="0" indent="0">
              <a:spcBef>
                <a:spcPts val="3300"/>
              </a:spcBef>
              <a:buClrTx/>
              <a:buSzTx/>
              <a:buNone/>
              <a:defRPr b="1" sz="3000">
                <a:solidFill>
                  <a:srgbClr val="000000"/>
                </a:solidFill>
              </a:defRPr>
            </a:pPr>
            <a:r>
              <a:t>Facilitates positive self talk</a:t>
            </a:r>
          </a:p>
          <a:p>
            <a:pPr lvl="7" marL="0" indent="0">
              <a:spcBef>
                <a:spcPts val="3300"/>
              </a:spcBef>
              <a:buClrTx/>
              <a:buSzTx/>
              <a:buNone/>
              <a:defRPr b="1" sz="3000">
                <a:solidFill>
                  <a:srgbClr val="000000"/>
                </a:solidFill>
              </a:defRPr>
            </a:pPr>
            <a:r>
              <a:t>Multisensory strategies connect joy with learning and lead to love of learning</a:t>
            </a:r>
          </a:p>
          <a:p>
            <a:pPr lvl="7" marL="0" indent="0">
              <a:spcBef>
                <a:spcPts val="3300"/>
              </a:spcBef>
              <a:buClrTx/>
              <a:buSzTx/>
              <a:buNone/>
              <a:defRPr b="1" sz="2500">
                <a:solidFill>
                  <a:srgbClr val="000000"/>
                </a:solidFill>
              </a:defRPr>
            </a:pPr>
            <a:r>
              <a:t>Proverbs 16:24  Pleasant words are a honeycomb, sweet to the soul and healing to the bones. vs.  Proverbs 12:18  Reckless words pierce like a sword.</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77">
                                            <p:bg/>
                                          </p:spTgt>
                                        </p:tgtEl>
                                        <p:attrNameLst>
                                          <p:attrName>style.visibility</p:attrName>
                                        </p:attrNameLst>
                                      </p:cBhvr>
                                      <p:to>
                                        <p:strVal val="visible"/>
                                      </p:to>
                                    </p:set>
                                    <p:animEffect filter="dissolve" transition="in">
                                      <p:cBhvr>
                                        <p:cTn id="7" dur="500"/>
                                        <p:tgtEl>
                                          <p:spTgt spid="277">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277">
                                            <p:txEl>
                                              <p:pRg st="0" end="0"/>
                                            </p:txEl>
                                          </p:spTgt>
                                        </p:tgtEl>
                                        <p:attrNameLst>
                                          <p:attrName>style.visibility</p:attrName>
                                        </p:attrNameLst>
                                      </p:cBhvr>
                                      <p:to>
                                        <p:strVal val="visible"/>
                                      </p:to>
                                    </p:set>
                                    <p:animEffect filter="dissolve" transition="in">
                                      <p:cBhvr>
                                        <p:cTn id="10" dur="500"/>
                                        <p:tgtEl>
                                          <p:spTgt spid="277">
                                            <p:txEl>
                                              <p:pRg st="0" end="0"/>
                                            </p:txEl>
                                          </p:spTgt>
                                        </p:tgtEl>
                                      </p:cBhvr>
                                    </p:animEffect>
                                  </p:childTnLst>
                                </p:cTn>
                              </p:par>
                            </p:childTnLst>
                          </p:cTn>
                        </p:par>
                        <p:par>
                          <p:cTn id="11" fill="hold">
                            <p:stCondLst>
                              <p:cond delay="500"/>
                            </p:stCondLst>
                            <p:childTnLst>
                              <p:par>
                                <p:cTn id="12" presetClass="entr" nodeType="afterEffect" presetID="9" grpId="1" fill="hold">
                                  <p:stCondLst>
                                    <p:cond delay="0"/>
                                  </p:stCondLst>
                                  <p:iterate type="el" backwards="0">
                                    <p:tmAbs val="0"/>
                                  </p:iterate>
                                  <p:childTnLst>
                                    <p:set>
                                      <p:cBhvr>
                                        <p:cTn id="13" fill="hold"/>
                                        <p:tgtEl>
                                          <p:spTgt spid="277">
                                            <p:txEl>
                                              <p:pRg st="1" end="1"/>
                                            </p:txEl>
                                          </p:spTgt>
                                        </p:tgtEl>
                                        <p:attrNameLst>
                                          <p:attrName>style.visibility</p:attrName>
                                        </p:attrNameLst>
                                      </p:cBhvr>
                                      <p:to>
                                        <p:strVal val="visible"/>
                                      </p:to>
                                    </p:set>
                                    <p:animEffect filter="dissolve" transition="in">
                                      <p:cBhvr>
                                        <p:cTn id="14" dur="500"/>
                                        <p:tgtEl>
                                          <p:spTgt spid="277">
                                            <p:txEl>
                                              <p:pRg st="1" end="1"/>
                                            </p:txEl>
                                          </p:spTgt>
                                        </p:tgtEl>
                                      </p:cBhvr>
                                    </p:animEffect>
                                  </p:childTnLst>
                                </p:cTn>
                              </p:par>
                            </p:childTnLst>
                          </p:cTn>
                        </p:par>
                        <p:par>
                          <p:cTn id="15" fill="hold">
                            <p:stCondLst>
                              <p:cond delay="1000"/>
                            </p:stCondLst>
                            <p:childTnLst>
                              <p:par>
                                <p:cTn id="16" presetClass="entr" nodeType="afterEffect" presetID="9" grpId="1" fill="hold">
                                  <p:stCondLst>
                                    <p:cond delay="0"/>
                                  </p:stCondLst>
                                  <p:iterate type="el" backwards="0">
                                    <p:tmAbs val="0"/>
                                  </p:iterate>
                                  <p:childTnLst>
                                    <p:set>
                                      <p:cBhvr>
                                        <p:cTn id="17" fill="hold"/>
                                        <p:tgtEl>
                                          <p:spTgt spid="277">
                                            <p:txEl>
                                              <p:pRg st="2" end="2"/>
                                            </p:txEl>
                                          </p:spTgt>
                                        </p:tgtEl>
                                        <p:attrNameLst>
                                          <p:attrName>style.visibility</p:attrName>
                                        </p:attrNameLst>
                                      </p:cBhvr>
                                      <p:to>
                                        <p:strVal val="visible"/>
                                      </p:to>
                                    </p:set>
                                    <p:animEffect filter="dissolve" transition="in">
                                      <p:cBhvr>
                                        <p:cTn id="18" dur="500"/>
                                        <p:tgtEl>
                                          <p:spTgt spid="27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ID="9" grpId="1" fill="hold">
                                  <p:stCondLst>
                                    <p:cond delay="0"/>
                                  </p:stCondLst>
                                  <p:iterate type="el" backwards="0">
                                    <p:tmAbs val="0"/>
                                  </p:iterate>
                                  <p:childTnLst>
                                    <p:set>
                                      <p:cBhvr>
                                        <p:cTn id="22" fill="hold"/>
                                        <p:tgtEl>
                                          <p:spTgt spid="277">
                                            <p:txEl>
                                              <p:pRg st="3" end="3"/>
                                            </p:txEl>
                                          </p:spTgt>
                                        </p:tgtEl>
                                        <p:attrNameLst>
                                          <p:attrName>style.visibility</p:attrName>
                                        </p:attrNameLst>
                                      </p:cBhvr>
                                      <p:to>
                                        <p:strVal val="visible"/>
                                      </p:to>
                                    </p:set>
                                    <p:animEffect filter="dissolve" transition="in">
                                      <p:cBhvr>
                                        <p:cTn id="23" dur="500"/>
                                        <p:tgtEl>
                                          <p:spTgt spid="277">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ID="9" grpId="1" fill="hold">
                                  <p:stCondLst>
                                    <p:cond delay="0"/>
                                  </p:stCondLst>
                                  <p:iterate type="el" backwards="0">
                                    <p:tmAbs val="0"/>
                                  </p:iterate>
                                  <p:childTnLst>
                                    <p:set>
                                      <p:cBhvr>
                                        <p:cTn id="27" fill="hold"/>
                                        <p:tgtEl>
                                          <p:spTgt spid="277">
                                            <p:txEl>
                                              <p:pRg st="4" end="4"/>
                                            </p:txEl>
                                          </p:spTgt>
                                        </p:tgtEl>
                                        <p:attrNameLst>
                                          <p:attrName>style.visibility</p:attrName>
                                        </p:attrNameLst>
                                      </p:cBhvr>
                                      <p:to>
                                        <p:strVal val="visible"/>
                                      </p:to>
                                    </p:set>
                                    <p:animEffect filter="dissolve" transition="in">
                                      <p:cBhvr>
                                        <p:cTn id="28" dur="500"/>
                                        <p:tgtEl>
                                          <p:spTgt spid="277">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7"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79" name="“It’s as if the weight of the world was lifted off his shoulders.” (age 6)…"/>
          <p:cNvSpPr txBox="1"/>
          <p:nvPr>
            <p:ph type="body" idx="1"/>
          </p:nvPr>
        </p:nvSpPr>
        <p:spPr>
          <a:xfrm>
            <a:off x="1346200" y="1146845"/>
            <a:ext cx="10464800" cy="7459910"/>
          </a:xfrm>
          <a:prstGeom prst="rect">
            <a:avLst/>
          </a:prstGeom>
        </p:spPr>
        <p:txBody>
          <a:bodyPr/>
          <a:lstStyle/>
          <a:p>
            <a:pPr lvl="1" marL="0" indent="762000">
              <a:buSzTx/>
              <a:buNone/>
              <a:defRPr b="1" sz="2900">
                <a:solidFill>
                  <a:srgbClr val="000000"/>
                </a:solidFill>
              </a:defRPr>
            </a:pPr>
            <a:r>
              <a:t>“It’s as if the weight of the world was lifted off his shoulders.” </a:t>
            </a:r>
            <a:r>
              <a:rPr sz="1800"/>
              <a:t>(age 6)</a:t>
            </a:r>
            <a:r>
              <a:t> </a:t>
            </a:r>
          </a:p>
          <a:p>
            <a:pPr lvl="1" marL="0" indent="762000">
              <a:buSzTx/>
              <a:buNone/>
              <a:defRPr b="1" sz="2900">
                <a:solidFill>
                  <a:srgbClr val="000000"/>
                </a:solidFill>
              </a:defRPr>
            </a:pPr>
            <a:r>
              <a:t>“The strategies you taught us last year have saved my son’s academic career.” </a:t>
            </a:r>
            <a:r>
              <a:rPr sz="2000"/>
              <a:t>(age 9)</a:t>
            </a:r>
          </a:p>
          <a:p>
            <a:pPr lvl="1" marL="0" indent="762000">
              <a:buSzTx/>
              <a:buNone/>
              <a:defRPr b="1" sz="2900">
                <a:solidFill>
                  <a:srgbClr val="000000"/>
                </a:solidFill>
              </a:defRPr>
            </a:pPr>
            <a:r>
              <a:t>UA student: Low Fs to straight As </a:t>
            </a:r>
            <a:r>
              <a:rPr sz="1800"/>
              <a:t>(age 19)</a:t>
            </a:r>
          </a:p>
          <a:p>
            <a:pPr lvl="1" marL="0" indent="762000">
              <a:buSzTx/>
              <a:buNone/>
              <a:defRPr b="1" sz="2900">
                <a:solidFill>
                  <a:srgbClr val="000000"/>
                </a:solidFill>
              </a:defRPr>
            </a:pPr>
            <a:r>
              <a:t>“I will always say you saved my daughter from massive depression and helped her get back on track.” </a:t>
            </a:r>
            <a:r>
              <a:rPr sz="1700"/>
              <a:t>(age 13 with high anxiety and trichotillomania)</a:t>
            </a:r>
            <a:endParaRPr sz="1700"/>
          </a:p>
          <a:p>
            <a:pPr marL="0" indent="0" defTabSz="457200">
              <a:spcBef>
                <a:spcPts val="0"/>
              </a:spcBef>
              <a:buSzTx/>
              <a:buNone/>
              <a:defRPr sz="1400">
                <a:solidFill>
                  <a:srgbClr val="12C00E"/>
                </a:solidFill>
                <a:latin typeface="+mj-lt"/>
                <a:ea typeface="+mj-ea"/>
                <a:cs typeface="+mj-cs"/>
                <a:sym typeface="Helvetica"/>
              </a:defRPr>
            </a:pPr>
          </a:p>
          <a:p>
            <a:pPr marL="0" indent="0" defTabSz="457200">
              <a:spcBef>
                <a:spcPts val="0"/>
              </a:spcBef>
              <a:buSzTx/>
              <a:buNone/>
              <a:defRPr sz="1800">
                <a:solidFill>
                  <a:srgbClr val="12C00E"/>
                </a:solidFill>
                <a:latin typeface="+mj-lt"/>
                <a:ea typeface="+mj-ea"/>
                <a:cs typeface="+mj-cs"/>
                <a:sym typeface="Helvetica"/>
              </a:defRPr>
            </a:pPr>
            <a:r>
              <a:t>I think this will help him well beyond his concussion. </a:t>
            </a:r>
            <a:r>
              <a:rPr sz="1400"/>
              <a:t>(age 16)</a:t>
            </a:r>
          </a:p>
          <a:p>
            <a:pPr marL="0" indent="0" defTabSz="457200">
              <a:spcBef>
                <a:spcPts val="0"/>
              </a:spcBef>
              <a:buSzTx/>
              <a:buNone/>
              <a:defRPr sz="1800">
                <a:solidFill>
                  <a:srgbClr val="5856D6"/>
                </a:solidFill>
                <a:latin typeface="+mj-lt"/>
                <a:ea typeface="+mj-ea"/>
                <a:cs typeface="+mj-cs"/>
                <a:sym typeface="Helvetica"/>
              </a:defRPr>
            </a:pPr>
          </a:p>
          <a:p>
            <a:pPr marL="0" indent="0" defTabSz="457200">
              <a:spcBef>
                <a:spcPts val="0"/>
              </a:spcBef>
              <a:buSzTx/>
              <a:buNone/>
              <a:defRPr sz="1800">
                <a:solidFill>
                  <a:srgbClr val="5856D6"/>
                </a:solidFill>
                <a:latin typeface="+mj-lt"/>
                <a:ea typeface="+mj-ea"/>
                <a:cs typeface="+mj-cs"/>
                <a:sym typeface="Helvetica"/>
              </a:defRPr>
            </a:pPr>
            <a:r>
              <a:t>He is doing great! He has really slowed down his speaking and was moved to the highest reading group. </a:t>
            </a:r>
            <a:r>
              <a:rPr sz="1500"/>
              <a:t>(age 11 with Asperger’s)</a:t>
            </a:r>
          </a:p>
          <a:p>
            <a:pPr marL="0" indent="0" defTabSz="457200">
              <a:spcBef>
                <a:spcPts val="0"/>
              </a:spcBef>
              <a:buSzTx/>
              <a:buNone/>
              <a:defRPr sz="1800">
                <a:solidFill>
                  <a:srgbClr val="5856D6"/>
                </a:solidFill>
                <a:latin typeface="+mj-lt"/>
                <a:ea typeface="+mj-ea"/>
                <a:cs typeface="+mj-cs"/>
                <a:sym typeface="Helvetica"/>
              </a:defRPr>
            </a:pPr>
          </a:p>
          <a:p>
            <a:pPr marL="0" indent="0" defTabSz="457200">
              <a:spcBef>
                <a:spcPts val="0"/>
              </a:spcBef>
              <a:buSzTx/>
              <a:buNone/>
              <a:defRPr sz="1800">
                <a:solidFill>
                  <a:srgbClr val="000000"/>
                </a:solidFill>
                <a:latin typeface="+mj-lt"/>
                <a:ea typeface="+mj-ea"/>
                <a:cs typeface="+mj-cs"/>
                <a:sym typeface="Helvetica"/>
              </a:defRPr>
            </a:pPr>
            <a:r>
              <a:t>Thank you so much for your time the other day. It has already made an impact on her. She made a B on her Biology quiz where she was usually making an F. </a:t>
            </a:r>
            <a:r>
              <a:rPr sz="1400"/>
              <a:t>(age 14)</a:t>
            </a:r>
          </a:p>
        </p:txBody>
      </p:sp>
      <p:sp>
        <p:nvSpPr>
          <p:cNvPr id="280" name="Amygdala"/>
          <p:cNvSpPr txBox="1"/>
          <p:nvPr/>
        </p:nvSpPr>
        <p:spPr>
          <a:xfrm>
            <a:off x="-12604" y="33864"/>
            <a:ext cx="13030008" cy="832530"/>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262887">
              <a:spcBef>
                <a:spcPts val="1000"/>
              </a:spcBef>
              <a:defRPr sz="3800">
                <a:solidFill>
                  <a:srgbClr val="F7FFF4"/>
                </a:solidFill>
                <a:latin typeface="Palatino"/>
                <a:ea typeface="Palatino"/>
                <a:cs typeface="Palatino"/>
                <a:sym typeface="Palatino"/>
              </a:defRPr>
            </a:lvl1pPr>
          </a:lstStyle>
          <a:p>
            <a:pPr/>
            <a:r>
              <a:t>Parent Reports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79">
                                            <p:bg/>
                                          </p:spTgt>
                                        </p:tgtEl>
                                        <p:attrNameLst>
                                          <p:attrName>style.visibility</p:attrName>
                                        </p:attrNameLst>
                                      </p:cBhvr>
                                      <p:to>
                                        <p:strVal val="visible"/>
                                      </p:to>
                                    </p:set>
                                    <p:animEffect filter="dissolve" transition="in">
                                      <p:cBhvr>
                                        <p:cTn id="7" dur="1000"/>
                                        <p:tgtEl>
                                          <p:spTgt spid="279">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279">
                                            <p:txEl>
                                              <p:pRg st="0" end="0"/>
                                            </p:txEl>
                                          </p:spTgt>
                                        </p:tgtEl>
                                        <p:attrNameLst>
                                          <p:attrName>style.visibility</p:attrName>
                                        </p:attrNameLst>
                                      </p:cBhvr>
                                      <p:to>
                                        <p:strVal val="visible"/>
                                      </p:to>
                                    </p:set>
                                    <p:animEffect filter="dissolve" transition="in">
                                      <p:cBhvr>
                                        <p:cTn id="10" dur="1000"/>
                                        <p:tgtEl>
                                          <p:spTgt spid="279">
                                            <p:txEl>
                                              <p:pRg st="0" end="0"/>
                                            </p:txEl>
                                          </p:spTgt>
                                        </p:tgtEl>
                                      </p:cBhvr>
                                    </p:animEffect>
                                  </p:childTnLst>
                                </p:cTn>
                              </p:par>
                            </p:childTnLst>
                          </p:cTn>
                        </p:par>
                        <p:par>
                          <p:cTn id="11" fill="hold">
                            <p:stCondLst>
                              <p:cond delay="1000"/>
                            </p:stCondLst>
                            <p:childTnLst>
                              <p:par>
                                <p:cTn id="12" presetClass="entr" nodeType="afterEffect" presetID="9" grpId="1" fill="hold">
                                  <p:stCondLst>
                                    <p:cond delay="0"/>
                                  </p:stCondLst>
                                  <p:iterate type="el" backwards="0">
                                    <p:tmAbs val="0"/>
                                  </p:iterate>
                                  <p:childTnLst>
                                    <p:set>
                                      <p:cBhvr>
                                        <p:cTn id="13" fill="hold"/>
                                        <p:tgtEl>
                                          <p:spTgt spid="279">
                                            <p:txEl>
                                              <p:pRg st="1" end="1"/>
                                            </p:txEl>
                                          </p:spTgt>
                                        </p:tgtEl>
                                        <p:attrNameLst>
                                          <p:attrName>style.visibility</p:attrName>
                                        </p:attrNameLst>
                                      </p:cBhvr>
                                      <p:to>
                                        <p:strVal val="visible"/>
                                      </p:to>
                                    </p:set>
                                    <p:animEffect filter="dissolve" transition="in">
                                      <p:cBhvr>
                                        <p:cTn id="14" dur="1000"/>
                                        <p:tgtEl>
                                          <p:spTgt spid="279">
                                            <p:txEl>
                                              <p:pRg st="1" end="1"/>
                                            </p:txEl>
                                          </p:spTgt>
                                        </p:tgtEl>
                                      </p:cBhvr>
                                    </p:animEffect>
                                  </p:childTnLst>
                                </p:cTn>
                              </p:par>
                            </p:childTnLst>
                          </p:cTn>
                        </p:par>
                        <p:par>
                          <p:cTn id="15" fill="hold">
                            <p:stCondLst>
                              <p:cond delay="2000"/>
                            </p:stCondLst>
                            <p:childTnLst>
                              <p:par>
                                <p:cTn id="16" presetClass="entr" nodeType="afterEffect" presetID="9" grpId="1" fill="hold">
                                  <p:stCondLst>
                                    <p:cond delay="0"/>
                                  </p:stCondLst>
                                  <p:iterate type="el" backwards="0">
                                    <p:tmAbs val="0"/>
                                  </p:iterate>
                                  <p:childTnLst>
                                    <p:set>
                                      <p:cBhvr>
                                        <p:cTn id="17" fill="hold"/>
                                        <p:tgtEl>
                                          <p:spTgt spid="279">
                                            <p:txEl>
                                              <p:pRg st="2" end="2"/>
                                            </p:txEl>
                                          </p:spTgt>
                                        </p:tgtEl>
                                        <p:attrNameLst>
                                          <p:attrName>style.visibility</p:attrName>
                                        </p:attrNameLst>
                                      </p:cBhvr>
                                      <p:to>
                                        <p:strVal val="visible"/>
                                      </p:to>
                                    </p:set>
                                    <p:animEffect filter="dissolve" transition="in">
                                      <p:cBhvr>
                                        <p:cTn id="18" dur="1000"/>
                                        <p:tgtEl>
                                          <p:spTgt spid="27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ID="9" grpId="1" fill="hold">
                                  <p:stCondLst>
                                    <p:cond delay="0"/>
                                  </p:stCondLst>
                                  <p:iterate type="el" backwards="0">
                                    <p:tmAbs val="0"/>
                                  </p:iterate>
                                  <p:childTnLst>
                                    <p:set>
                                      <p:cBhvr>
                                        <p:cTn id="22" fill="hold"/>
                                        <p:tgtEl>
                                          <p:spTgt spid="279">
                                            <p:txEl>
                                              <p:pRg st="3" end="3"/>
                                            </p:txEl>
                                          </p:spTgt>
                                        </p:tgtEl>
                                        <p:attrNameLst>
                                          <p:attrName>style.visibility</p:attrName>
                                        </p:attrNameLst>
                                      </p:cBhvr>
                                      <p:to>
                                        <p:strVal val="visible"/>
                                      </p:to>
                                    </p:set>
                                    <p:animEffect filter="dissolve" transition="in">
                                      <p:cBhvr>
                                        <p:cTn id="23" dur="1000"/>
                                        <p:tgtEl>
                                          <p:spTgt spid="279">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ID="9" grpId="1" fill="hold">
                                  <p:stCondLst>
                                    <p:cond delay="0"/>
                                  </p:stCondLst>
                                  <p:iterate type="el" backwards="0">
                                    <p:tmAbs val="0"/>
                                  </p:iterate>
                                  <p:childTnLst>
                                    <p:set>
                                      <p:cBhvr>
                                        <p:cTn id="27" fill="hold"/>
                                        <p:tgtEl>
                                          <p:spTgt spid="279">
                                            <p:txEl>
                                              <p:pRg st="4" end="4"/>
                                            </p:txEl>
                                          </p:spTgt>
                                        </p:tgtEl>
                                        <p:attrNameLst>
                                          <p:attrName>style.visibility</p:attrName>
                                        </p:attrNameLst>
                                      </p:cBhvr>
                                      <p:to>
                                        <p:strVal val="visible"/>
                                      </p:to>
                                    </p:set>
                                    <p:animEffect filter="dissolve" transition="in">
                                      <p:cBhvr>
                                        <p:cTn id="28" dur="1000"/>
                                        <p:tgtEl>
                                          <p:spTgt spid="279">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ID="9" grpId="1" fill="hold">
                                  <p:stCondLst>
                                    <p:cond delay="0"/>
                                  </p:stCondLst>
                                  <p:iterate type="el" backwards="0">
                                    <p:tmAbs val="0"/>
                                  </p:iterate>
                                  <p:childTnLst>
                                    <p:set>
                                      <p:cBhvr>
                                        <p:cTn id="32" fill="hold"/>
                                        <p:tgtEl>
                                          <p:spTgt spid="279">
                                            <p:txEl>
                                              <p:pRg st="5" end="5"/>
                                            </p:txEl>
                                          </p:spTgt>
                                        </p:tgtEl>
                                        <p:attrNameLst>
                                          <p:attrName>style.visibility</p:attrName>
                                        </p:attrNameLst>
                                      </p:cBhvr>
                                      <p:to>
                                        <p:strVal val="visible"/>
                                      </p:to>
                                    </p:set>
                                    <p:animEffect filter="dissolve" transition="in">
                                      <p:cBhvr>
                                        <p:cTn id="33" dur="1000"/>
                                        <p:tgtEl>
                                          <p:spTgt spid="279">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Class="entr" nodeType="clickEffect" presetID="9" grpId="1" fill="hold">
                                  <p:stCondLst>
                                    <p:cond delay="0"/>
                                  </p:stCondLst>
                                  <p:iterate type="el" backwards="0">
                                    <p:tmAbs val="0"/>
                                  </p:iterate>
                                  <p:childTnLst>
                                    <p:set>
                                      <p:cBhvr>
                                        <p:cTn id="37" fill="hold"/>
                                        <p:tgtEl>
                                          <p:spTgt spid="279">
                                            <p:txEl>
                                              <p:pRg st="6" end="6"/>
                                            </p:txEl>
                                          </p:spTgt>
                                        </p:tgtEl>
                                        <p:attrNameLst>
                                          <p:attrName>style.visibility</p:attrName>
                                        </p:attrNameLst>
                                      </p:cBhvr>
                                      <p:to>
                                        <p:strVal val="visible"/>
                                      </p:to>
                                    </p:set>
                                    <p:animEffect filter="dissolve" transition="in">
                                      <p:cBhvr>
                                        <p:cTn id="38" dur="1000"/>
                                        <p:tgtEl>
                                          <p:spTgt spid="279">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Class="entr" nodeType="clickEffect" presetID="9" grpId="1" fill="hold">
                                  <p:stCondLst>
                                    <p:cond delay="0"/>
                                  </p:stCondLst>
                                  <p:iterate type="el" backwards="0">
                                    <p:tmAbs val="0"/>
                                  </p:iterate>
                                  <p:childTnLst>
                                    <p:set>
                                      <p:cBhvr>
                                        <p:cTn id="42" fill="hold"/>
                                        <p:tgtEl>
                                          <p:spTgt spid="279">
                                            <p:txEl>
                                              <p:pRg st="7" end="7"/>
                                            </p:txEl>
                                          </p:spTgt>
                                        </p:tgtEl>
                                        <p:attrNameLst>
                                          <p:attrName>style.visibility</p:attrName>
                                        </p:attrNameLst>
                                      </p:cBhvr>
                                      <p:to>
                                        <p:strVal val="visible"/>
                                      </p:to>
                                    </p:set>
                                    <p:animEffect filter="dissolve" transition="in">
                                      <p:cBhvr>
                                        <p:cTn id="43" dur="1000"/>
                                        <p:tgtEl>
                                          <p:spTgt spid="279">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Class="entr" nodeType="clickEffect" presetID="9" grpId="1" fill="hold">
                                  <p:stCondLst>
                                    <p:cond delay="0"/>
                                  </p:stCondLst>
                                  <p:iterate type="el" backwards="0">
                                    <p:tmAbs val="0"/>
                                  </p:iterate>
                                  <p:childTnLst>
                                    <p:set>
                                      <p:cBhvr>
                                        <p:cTn id="47" fill="hold"/>
                                        <p:tgtEl>
                                          <p:spTgt spid="279">
                                            <p:txEl>
                                              <p:pRg st="8" end="8"/>
                                            </p:txEl>
                                          </p:spTgt>
                                        </p:tgtEl>
                                        <p:attrNameLst>
                                          <p:attrName>style.visibility</p:attrName>
                                        </p:attrNameLst>
                                      </p:cBhvr>
                                      <p:to>
                                        <p:strVal val="visible"/>
                                      </p:to>
                                    </p:set>
                                    <p:animEffect filter="dissolve" transition="in">
                                      <p:cBhvr>
                                        <p:cTn id="48" dur="1000"/>
                                        <p:tgtEl>
                                          <p:spTgt spid="279">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Class="entr" nodeType="clickEffect" presetID="9" grpId="1" fill="hold">
                                  <p:stCondLst>
                                    <p:cond delay="0"/>
                                  </p:stCondLst>
                                  <p:iterate type="el" backwards="0">
                                    <p:tmAbs val="0"/>
                                  </p:iterate>
                                  <p:childTnLst>
                                    <p:set>
                                      <p:cBhvr>
                                        <p:cTn id="52" fill="hold"/>
                                        <p:tgtEl>
                                          <p:spTgt spid="279">
                                            <p:txEl>
                                              <p:pRg st="9" end="9"/>
                                            </p:txEl>
                                          </p:spTgt>
                                        </p:tgtEl>
                                        <p:attrNameLst>
                                          <p:attrName>style.visibility</p:attrName>
                                        </p:attrNameLst>
                                      </p:cBhvr>
                                      <p:to>
                                        <p:strVal val="visible"/>
                                      </p:to>
                                    </p:set>
                                    <p:animEffect filter="dissolve" transition="in">
                                      <p:cBhvr>
                                        <p:cTn id="53" dur="1000"/>
                                        <p:tgtEl>
                                          <p:spTgt spid="279">
                                            <p:txEl>
                                              <p:pRg st="9" end="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9"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It’s as if the weight of the world was lifted off his shoulders.” (age 6)…"/>
          <p:cNvSpPr txBox="1"/>
          <p:nvPr>
            <p:ph type="body" idx="1"/>
          </p:nvPr>
        </p:nvSpPr>
        <p:spPr>
          <a:xfrm>
            <a:off x="1765300" y="1286545"/>
            <a:ext cx="10464800" cy="7459910"/>
          </a:xfrm>
          <a:prstGeom prst="rect">
            <a:avLst/>
          </a:prstGeom>
        </p:spPr>
        <p:txBody>
          <a:bodyPr/>
          <a:lstStyle/>
          <a:p>
            <a:pPr lvl="1" marL="0" indent="762000">
              <a:buSzTx/>
              <a:buNone/>
              <a:defRPr b="1" sz="2700">
                <a:solidFill>
                  <a:srgbClr val="000000"/>
                </a:solidFill>
              </a:defRPr>
            </a:pPr>
            <a:r>
              <a:t>“It’s as if the weight of the world was lifted off his shoulders.” (age 6) </a:t>
            </a:r>
          </a:p>
          <a:p>
            <a:pPr lvl="1" marL="0" indent="762000">
              <a:buSzTx/>
              <a:buNone/>
              <a:defRPr b="1" sz="2700">
                <a:solidFill>
                  <a:srgbClr val="000000"/>
                </a:solidFill>
              </a:defRPr>
            </a:pPr>
            <a:r>
              <a:t>“The strategies you taught us last year have saved my son’s academic career.” (age 9)</a:t>
            </a:r>
          </a:p>
          <a:p>
            <a:pPr lvl="1" marL="0" indent="762000">
              <a:buSzTx/>
              <a:buNone/>
              <a:defRPr b="1" sz="2700">
                <a:solidFill>
                  <a:srgbClr val="000000"/>
                </a:solidFill>
              </a:defRPr>
            </a:pPr>
            <a:r>
              <a:t>UA student: Low Fs to straight As (age 19)</a:t>
            </a:r>
          </a:p>
          <a:p>
            <a:pPr lvl="1" marL="0" indent="762000">
              <a:buSzTx/>
              <a:buNone/>
              <a:defRPr b="1" sz="2700">
                <a:solidFill>
                  <a:srgbClr val="000000"/>
                </a:solidFill>
              </a:defRPr>
            </a:pPr>
            <a:r>
              <a:t>“I will always say you saved my daughter from massive depression and helped her get back on track.” (age 13 with high anxiety and trichotillomania)</a:t>
            </a:r>
          </a:p>
          <a:p>
            <a:pPr lvl="1" marL="0" indent="762000">
              <a:buSzTx/>
              <a:buNone/>
              <a:defRPr b="1" sz="2700">
                <a:solidFill>
                  <a:srgbClr val="000000"/>
                </a:solidFill>
              </a:defRPr>
            </a:pPr>
            <a:r>
              <a:t>Thank you. It has already made an impact on her. She made a B on her Biology quiz where she was usually making an F. (age 14)</a:t>
            </a:r>
          </a:p>
        </p:txBody>
      </p:sp>
      <p:sp>
        <p:nvSpPr>
          <p:cNvPr id="283" name="Amygdala"/>
          <p:cNvSpPr txBox="1"/>
          <p:nvPr/>
        </p:nvSpPr>
        <p:spPr>
          <a:xfrm>
            <a:off x="-12604" y="33864"/>
            <a:ext cx="13030008" cy="832530"/>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262887">
              <a:spcBef>
                <a:spcPts val="1000"/>
              </a:spcBef>
              <a:defRPr sz="3800">
                <a:solidFill>
                  <a:srgbClr val="F7FFF4"/>
                </a:solidFill>
                <a:latin typeface="Palatino"/>
                <a:ea typeface="Palatino"/>
                <a:cs typeface="Palatino"/>
                <a:sym typeface="Palatino"/>
              </a:defRPr>
            </a:lvl1pPr>
          </a:lstStyle>
          <a:p>
            <a:pPr/>
            <a:r>
              <a:t>Parent Reports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82">
                                            <p:bg/>
                                          </p:spTgt>
                                        </p:tgtEl>
                                        <p:attrNameLst>
                                          <p:attrName>style.visibility</p:attrName>
                                        </p:attrNameLst>
                                      </p:cBhvr>
                                      <p:to>
                                        <p:strVal val="visible"/>
                                      </p:to>
                                    </p:set>
                                    <p:animEffect filter="dissolve" transition="in">
                                      <p:cBhvr>
                                        <p:cTn id="7" dur="1000"/>
                                        <p:tgtEl>
                                          <p:spTgt spid="282">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282">
                                            <p:txEl>
                                              <p:pRg st="0" end="0"/>
                                            </p:txEl>
                                          </p:spTgt>
                                        </p:tgtEl>
                                        <p:attrNameLst>
                                          <p:attrName>style.visibility</p:attrName>
                                        </p:attrNameLst>
                                      </p:cBhvr>
                                      <p:to>
                                        <p:strVal val="visible"/>
                                      </p:to>
                                    </p:set>
                                    <p:animEffect filter="dissolve" transition="in">
                                      <p:cBhvr>
                                        <p:cTn id="10" dur="1000"/>
                                        <p:tgtEl>
                                          <p:spTgt spid="282">
                                            <p:txEl>
                                              <p:pRg st="0" end="0"/>
                                            </p:txEl>
                                          </p:spTgt>
                                        </p:tgtEl>
                                      </p:cBhvr>
                                    </p:animEffect>
                                  </p:childTnLst>
                                </p:cTn>
                              </p:par>
                            </p:childTnLst>
                          </p:cTn>
                        </p:par>
                        <p:par>
                          <p:cTn id="11" fill="hold">
                            <p:stCondLst>
                              <p:cond delay="1000"/>
                            </p:stCondLst>
                            <p:childTnLst>
                              <p:par>
                                <p:cTn id="12" presetClass="entr" nodeType="afterEffect" presetID="9" grpId="1" fill="hold">
                                  <p:stCondLst>
                                    <p:cond delay="0"/>
                                  </p:stCondLst>
                                  <p:iterate type="el" backwards="0">
                                    <p:tmAbs val="0"/>
                                  </p:iterate>
                                  <p:childTnLst>
                                    <p:set>
                                      <p:cBhvr>
                                        <p:cTn id="13" fill="hold"/>
                                        <p:tgtEl>
                                          <p:spTgt spid="282">
                                            <p:txEl>
                                              <p:pRg st="1" end="1"/>
                                            </p:txEl>
                                          </p:spTgt>
                                        </p:tgtEl>
                                        <p:attrNameLst>
                                          <p:attrName>style.visibility</p:attrName>
                                        </p:attrNameLst>
                                      </p:cBhvr>
                                      <p:to>
                                        <p:strVal val="visible"/>
                                      </p:to>
                                    </p:set>
                                    <p:animEffect filter="dissolve" transition="in">
                                      <p:cBhvr>
                                        <p:cTn id="14" dur="1000"/>
                                        <p:tgtEl>
                                          <p:spTgt spid="282">
                                            <p:txEl>
                                              <p:pRg st="1" end="1"/>
                                            </p:txEl>
                                          </p:spTgt>
                                        </p:tgtEl>
                                      </p:cBhvr>
                                    </p:animEffect>
                                  </p:childTnLst>
                                </p:cTn>
                              </p:par>
                            </p:childTnLst>
                          </p:cTn>
                        </p:par>
                        <p:par>
                          <p:cTn id="15" fill="hold">
                            <p:stCondLst>
                              <p:cond delay="2000"/>
                            </p:stCondLst>
                            <p:childTnLst>
                              <p:par>
                                <p:cTn id="16" presetClass="entr" nodeType="afterEffect" presetID="9" grpId="1" fill="hold">
                                  <p:stCondLst>
                                    <p:cond delay="0"/>
                                  </p:stCondLst>
                                  <p:iterate type="el" backwards="0">
                                    <p:tmAbs val="0"/>
                                  </p:iterate>
                                  <p:childTnLst>
                                    <p:set>
                                      <p:cBhvr>
                                        <p:cTn id="17" fill="hold"/>
                                        <p:tgtEl>
                                          <p:spTgt spid="282">
                                            <p:txEl>
                                              <p:pRg st="2" end="2"/>
                                            </p:txEl>
                                          </p:spTgt>
                                        </p:tgtEl>
                                        <p:attrNameLst>
                                          <p:attrName>style.visibility</p:attrName>
                                        </p:attrNameLst>
                                      </p:cBhvr>
                                      <p:to>
                                        <p:strVal val="visible"/>
                                      </p:to>
                                    </p:set>
                                    <p:animEffect filter="dissolve" transition="in">
                                      <p:cBhvr>
                                        <p:cTn id="18" dur="1000"/>
                                        <p:tgtEl>
                                          <p:spTgt spid="28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ID="9" grpId="1" fill="hold">
                                  <p:stCondLst>
                                    <p:cond delay="0"/>
                                  </p:stCondLst>
                                  <p:iterate type="el" backwards="0">
                                    <p:tmAbs val="0"/>
                                  </p:iterate>
                                  <p:childTnLst>
                                    <p:set>
                                      <p:cBhvr>
                                        <p:cTn id="22" fill="hold"/>
                                        <p:tgtEl>
                                          <p:spTgt spid="282">
                                            <p:txEl>
                                              <p:pRg st="3" end="3"/>
                                            </p:txEl>
                                          </p:spTgt>
                                        </p:tgtEl>
                                        <p:attrNameLst>
                                          <p:attrName>style.visibility</p:attrName>
                                        </p:attrNameLst>
                                      </p:cBhvr>
                                      <p:to>
                                        <p:strVal val="visible"/>
                                      </p:to>
                                    </p:set>
                                    <p:animEffect filter="dissolve" transition="in">
                                      <p:cBhvr>
                                        <p:cTn id="23" dur="1000"/>
                                        <p:tgtEl>
                                          <p:spTgt spid="28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ID="9" grpId="1" fill="hold">
                                  <p:stCondLst>
                                    <p:cond delay="0"/>
                                  </p:stCondLst>
                                  <p:iterate type="el" backwards="0">
                                    <p:tmAbs val="0"/>
                                  </p:iterate>
                                  <p:childTnLst>
                                    <p:set>
                                      <p:cBhvr>
                                        <p:cTn id="27" fill="hold"/>
                                        <p:tgtEl>
                                          <p:spTgt spid="282">
                                            <p:txEl>
                                              <p:pRg st="4" end="4"/>
                                            </p:txEl>
                                          </p:spTgt>
                                        </p:tgtEl>
                                        <p:attrNameLst>
                                          <p:attrName>style.visibility</p:attrName>
                                        </p:attrNameLst>
                                      </p:cBhvr>
                                      <p:to>
                                        <p:strVal val="visible"/>
                                      </p:to>
                                    </p:set>
                                    <p:animEffect filter="dissolve" transition="in">
                                      <p:cBhvr>
                                        <p:cTn id="28" dur="1000"/>
                                        <p:tgtEl>
                                          <p:spTgt spid="282">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2"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Body"/>
          <p:cNvSpPr txBox="1"/>
          <p:nvPr>
            <p:ph type="body" idx="1"/>
          </p:nvPr>
        </p:nvSpPr>
        <p:spPr>
          <a:xfrm>
            <a:off x="1270000" y="78194"/>
            <a:ext cx="10464800" cy="8959368"/>
          </a:xfrm>
          <a:prstGeom prst="rect">
            <a:avLst/>
          </a:prstGeom>
        </p:spPr>
        <p:txBody>
          <a:bodyPr/>
          <a:lstStyle/>
          <a:p>
            <a:pPr marL="0" indent="0">
              <a:buSzTx/>
              <a:buNone/>
            </a:pPr>
          </a:p>
        </p:txBody>
      </p:sp>
      <p:pic>
        <p:nvPicPr>
          <p:cNvPr id="286" name="image9.jpeg" descr="image9.jpeg"/>
          <p:cNvPicPr>
            <a:picLocks noChangeAspect="1"/>
          </p:cNvPicPr>
          <p:nvPr/>
        </p:nvPicPr>
        <p:blipFill>
          <a:blip r:embed="rId2">
            <a:extLst/>
          </a:blip>
          <a:stretch>
            <a:fillRect/>
          </a:stretch>
        </p:blipFill>
        <p:spPr>
          <a:xfrm>
            <a:off x="-41310" y="-3447430"/>
            <a:ext cx="13159121" cy="1754549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88" name="SPA"/>
          <p:cNvSpPr txBox="1"/>
          <p:nvPr/>
        </p:nvSpPr>
        <p:spPr>
          <a:xfrm>
            <a:off x="-2618741" y="-5923"/>
            <a:ext cx="12979404" cy="837536"/>
          </a:xfrm>
          <a:prstGeom prst="rect">
            <a:avLst/>
          </a:prstGeom>
          <a:solidFill>
            <a:schemeClr val="accent1"/>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normAutofit fontScale="100000" lnSpcReduction="0"/>
          </a:bodyPr>
          <a:lstStyle/>
          <a:p>
            <a:pPr defTabSz="537462">
              <a:defRPr sz="3600">
                <a:latin typeface="Palatino"/>
                <a:ea typeface="Palatino"/>
                <a:cs typeface="Palatino"/>
                <a:sym typeface="Palatino"/>
              </a:defRPr>
            </a:pPr>
            <a:r>
              <a:t>                        SPA</a:t>
            </a:r>
            <a:r>
              <a:rPr sz="1300"/>
              <a:t> </a:t>
            </a:r>
          </a:p>
        </p:txBody>
      </p:sp>
      <p:sp>
        <p:nvSpPr>
          <p:cNvPr id="289" name="Changes lives…"/>
          <p:cNvSpPr txBox="1"/>
          <p:nvPr>
            <p:ph type="subTitle" idx="1"/>
          </p:nvPr>
        </p:nvSpPr>
        <p:spPr>
          <a:xfrm>
            <a:off x="85446" y="1256430"/>
            <a:ext cx="12708880" cy="9753601"/>
          </a:xfrm>
          <a:prstGeom prst="rect">
            <a:avLst/>
          </a:prstGeom>
          <a:solidFill>
            <a:srgbClr val="FFFFFF"/>
          </a:solidFill>
        </p:spPr>
        <p:txBody>
          <a:bodyPr/>
          <a:lstStyle/>
          <a:p>
            <a:pPr lvl="7" marL="0" indent="0">
              <a:spcBef>
                <a:spcPts val="3300"/>
              </a:spcBef>
              <a:buClrTx/>
              <a:buSzTx/>
              <a:buNone/>
              <a:defRPr b="1" sz="2500">
                <a:solidFill>
                  <a:srgbClr val="000000"/>
                </a:solidFill>
              </a:defRPr>
            </a:pPr>
            <a:r>
              <a:t>Gives a concrete, explicit strategy to avoid fight, flight, or freeze</a:t>
            </a:r>
          </a:p>
          <a:p>
            <a:pPr lvl="7" marL="0" indent="0">
              <a:spcBef>
                <a:spcPts val="3300"/>
              </a:spcBef>
              <a:buClrTx/>
              <a:buSzTx/>
              <a:buNone/>
              <a:defRPr b="1" sz="2500">
                <a:solidFill>
                  <a:srgbClr val="000000"/>
                </a:solidFill>
              </a:defRPr>
            </a:pPr>
            <a:r>
              <a:t>Shows students they have the power to improve their brain and learning</a:t>
            </a:r>
          </a:p>
          <a:p>
            <a:pPr lvl="7" marL="0" indent="0">
              <a:spcBef>
                <a:spcPts val="3300"/>
              </a:spcBef>
              <a:buClrTx/>
              <a:buSzTx/>
              <a:buNone/>
              <a:defRPr b="1" sz="2500">
                <a:solidFill>
                  <a:srgbClr val="000000"/>
                </a:solidFill>
              </a:defRPr>
            </a:pPr>
            <a:r>
              <a:t>Facilitates positive self talk</a:t>
            </a:r>
          </a:p>
          <a:p>
            <a:pPr lvl="7" marL="0" indent="0">
              <a:spcBef>
                <a:spcPts val="3300"/>
              </a:spcBef>
              <a:buClrTx/>
              <a:buSzTx/>
              <a:buNone/>
              <a:defRPr b="1" sz="2500">
                <a:solidFill>
                  <a:srgbClr val="000000"/>
                </a:solidFill>
              </a:defRPr>
            </a:pPr>
            <a:r>
              <a:t>Multisensory strategies connect joy with learning and lead to love of learning</a:t>
            </a:r>
            <a:endParaRPr sz="1500"/>
          </a:p>
          <a:p>
            <a:pPr>
              <a:defRPr sz="1500">
                <a:latin typeface="Palatino"/>
                <a:ea typeface="Palatino"/>
                <a:cs typeface="Palatino"/>
                <a:sym typeface="Palatino"/>
              </a:defRPr>
            </a:pPr>
            <a:r>
              <a:t>Pleasant words are a honeycomb, sweet to the soul and healing to the bones.</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89">
                                            <p:bg/>
                                          </p:spTgt>
                                        </p:tgtEl>
                                        <p:attrNameLst>
                                          <p:attrName>style.visibility</p:attrName>
                                        </p:attrNameLst>
                                      </p:cBhvr>
                                      <p:to>
                                        <p:strVal val="visible"/>
                                      </p:to>
                                    </p:set>
                                    <p:animEffect filter="dissolve" transition="in">
                                      <p:cBhvr>
                                        <p:cTn id="7" dur="500"/>
                                        <p:tgtEl>
                                          <p:spTgt spid="289">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289">
                                            <p:txEl>
                                              <p:pRg st="0" end="0"/>
                                            </p:txEl>
                                          </p:spTgt>
                                        </p:tgtEl>
                                        <p:attrNameLst>
                                          <p:attrName>style.visibility</p:attrName>
                                        </p:attrNameLst>
                                      </p:cBhvr>
                                      <p:to>
                                        <p:strVal val="visible"/>
                                      </p:to>
                                    </p:set>
                                    <p:animEffect filter="dissolve" transition="in">
                                      <p:cBhvr>
                                        <p:cTn id="10" dur="500"/>
                                        <p:tgtEl>
                                          <p:spTgt spid="289">
                                            <p:txEl>
                                              <p:pRg st="0" end="0"/>
                                            </p:txEl>
                                          </p:spTgt>
                                        </p:tgtEl>
                                      </p:cBhvr>
                                    </p:animEffect>
                                  </p:childTnLst>
                                </p:cTn>
                              </p:par>
                            </p:childTnLst>
                          </p:cTn>
                        </p:par>
                        <p:par>
                          <p:cTn id="11" fill="hold">
                            <p:stCondLst>
                              <p:cond delay="500"/>
                            </p:stCondLst>
                            <p:childTnLst>
                              <p:par>
                                <p:cTn id="12" presetClass="entr" nodeType="afterEffect" presetID="9" grpId="1" fill="hold">
                                  <p:stCondLst>
                                    <p:cond delay="0"/>
                                  </p:stCondLst>
                                  <p:iterate type="el" backwards="0">
                                    <p:tmAbs val="0"/>
                                  </p:iterate>
                                  <p:childTnLst>
                                    <p:set>
                                      <p:cBhvr>
                                        <p:cTn id="13" fill="hold"/>
                                        <p:tgtEl>
                                          <p:spTgt spid="289">
                                            <p:txEl>
                                              <p:pRg st="1" end="1"/>
                                            </p:txEl>
                                          </p:spTgt>
                                        </p:tgtEl>
                                        <p:attrNameLst>
                                          <p:attrName>style.visibility</p:attrName>
                                        </p:attrNameLst>
                                      </p:cBhvr>
                                      <p:to>
                                        <p:strVal val="visible"/>
                                      </p:to>
                                    </p:set>
                                    <p:animEffect filter="dissolve" transition="in">
                                      <p:cBhvr>
                                        <p:cTn id="14" dur="500"/>
                                        <p:tgtEl>
                                          <p:spTgt spid="289">
                                            <p:txEl>
                                              <p:pRg st="1" end="1"/>
                                            </p:txEl>
                                          </p:spTgt>
                                        </p:tgtEl>
                                      </p:cBhvr>
                                    </p:animEffect>
                                  </p:childTnLst>
                                </p:cTn>
                              </p:par>
                            </p:childTnLst>
                          </p:cTn>
                        </p:par>
                        <p:par>
                          <p:cTn id="15" fill="hold">
                            <p:stCondLst>
                              <p:cond delay="1000"/>
                            </p:stCondLst>
                            <p:childTnLst>
                              <p:par>
                                <p:cTn id="16" presetClass="entr" nodeType="afterEffect" presetID="9" grpId="1" fill="hold">
                                  <p:stCondLst>
                                    <p:cond delay="0"/>
                                  </p:stCondLst>
                                  <p:iterate type="el" backwards="0">
                                    <p:tmAbs val="0"/>
                                  </p:iterate>
                                  <p:childTnLst>
                                    <p:set>
                                      <p:cBhvr>
                                        <p:cTn id="17" fill="hold"/>
                                        <p:tgtEl>
                                          <p:spTgt spid="289">
                                            <p:txEl>
                                              <p:pRg st="2" end="2"/>
                                            </p:txEl>
                                          </p:spTgt>
                                        </p:tgtEl>
                                        <p:attrNameLst>
                                          <p:attrName>style.visibility</p:attrName>
                                        </p:attrNameLst>
                                      </p:cBhvr>
                                      <p:to>
                                        <p:strVal val="visible"/>
                                      </p:to>
                                    </p:set>
                                    <p:animEffect filter="dissolve" transition="in">
                                      <p:cBhvr>
                                        <p:cTn id="18" dur="500"/>
                                        <p:tgtEl>
                                          <p:spTgt spid="28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ID="9" grpId="1" fill="hold">
                                  <p:stCondLst>
                                    <p:cond delay="0"/>
                                  </p:stCondLst>
                                  <p:iterate type="el" backwards="0">
                                    <p:tmAbs val="0"/>
                                  </p:iterate>
                                  <p:childTnLst>
                                    <p:set>
                                      <p:cBhvr>
                                        <p:cTn id="22" fill="hold"/>
                                        <p:tgtEl>
                                          <p:spTgt spid="289">
                                            <p:txEl>
                                              <p:pRg st="3" end="3"/>
                                            </p:txEl>
                                          </p:spTgt>
                                        </p:tgtEl>
                                        <p:attrNameLst>
                                          <p:attrName>style.visibility</p:attrName>
                                        </p:attrNameLst>
                                      </p:cBhvr>
                                      <p:to>
                                        <p:strVal val="visible"/>
                                      </p:to>
                                    </p:set>
                                    <p:animEffect filter="dissolve" transition="in">
                                      <p:cBhvr>
                                        <p:cTn id="23" dur="500"/>
                                        <p:tgtEl>
                                          <p:spTgt spid="289">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ID="9" grpId="1" fill="hold">
                                  <p:stCondLst>
                                    <p:cond delay="0"/>
                                  </p:stCondLst>
                                  <p:iterate type="el" backwards="0">
                                    <p:tmAbs val="0"/>
                                  </p:iterate>
                                  <p:childTnLst>
                                    <p:set>
                                      <p:cBhvr>
                                        <p:cTn id="27" fill="hold"/>
                                        <p:tgtEl>
                                          <p:spTgt spid="289">
                                            <p:txEl>
                                              <p:pRg st="4" end="4"/>
                                            </p:txEl>
                                          </p:spTgt>
                                        </p:tgtEl>
                                        <p:attrNameLst>
                                          <p:attrName>style.visibility</p:attrName>
                                        </p:attrNameLst>
                                      </p:cBhvr>
                                      <p:to>
                                        <p:strVal val="visible"/>
                                      </p:to>
                                    </p:set>
                                    <p:animEffect filter="dissolve" transition="in">
                                      <p:cBhvr>
                                        <p:cTn id="28" dur="500"/>
                                        <p:tgtEl>
                                          <p:spTgt spid="28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9" grpId="1"/>
    </p:bldLst>
  </p:timing>
</p:sld>
</file>

<file path=ppt/theme/theme1.xml><?xml version="1.0" encoding="utf-8"?>
<a:theme xmlns:a="http://schemas.openxmlformats.org/drawingml/2006/main" xmlns:r="http://schemas.openxmlformats.org/officeDocument/2006/relationships" name="Default">
  <a:themeElements>
    <a:clrScheme name="Default">
      <a:dk1>
        <a:srgbClr val="FFFFFF"/>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